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6" r:id="rId4"/>
  </p:sldMasterIdLst>
  <p:notesMasterIdLst>
    <p:notesMasterId r:id="rId18"/>
  </p:notesMasterIdLst>
  <p:handoutMasterIdLst>
    <p:handoutMasterId r:id="rId19"/>
  </p:handoutMasterIdLst>
  <p:sldIdLst>
    <p:sldId id="282" r:id="rId5"/>
    <p:sldId id="283" r:id="rId6"/>
    <p:sldId id="297" r:id="rId7"/>
    <p:sldId id="291" r:id="rId8"/>
    <p:sldId id="300" r:id="rId9"/>
    <p:sldId id="301" r:id="rId10"/>
    <p:sldId id="305" r:id="rId11"/>
    <p:sldId id="306" r:id="rId12"/>
    <p:sldId id="307" r:id="rId13"/>
    <p:sldId id="308" r:id="rId14"/>
    <p:sldId id="309" r:id="rId15"/>
    <p:sldId id="310" r:id="rId16"/>
    <p:sldId id="30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31" autoAdjust="0"/>
  </p:normalViewPr>
  <p:slideViewPr>
    <p:cSldViewPr snapToGrid="0">
      <p:cViewPr varScale="1">
        <p:scale>
          <a:sx n="90" d="100"/>
          <a:sy n="90" d="100"/>
        </p:scale>
        <p:origin x="576" y="9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3/4/2020</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3/4/2020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8" name="Freeform 5">
            <a:extLst>
              <a:ext uri="{FF2B5EF4-FFF2-40B4-BE49-F238E27FC236}">
                <a16:creationId xmlns:a16="http://schemas.microsoft.com/office/drawing/2014/main" id="{4FF6B16A-6E99-4588-9731-170384756E19}"/>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5">
            <a:extLst>
              <a:ext uri="{FF2B5EF4-FFF2-40B4-BE49-F238E27FC236}">
                <a16:creationId xmlns:a16="http://schemas.microsoft.com/office/drawing/2014/main" id="{ECA7E7AF-B617-442D-84A2-458107BFDA60}"/>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5">
            <a:extLst>
              <a:ext uri="{FF2B5EF4-FFF2-40B4-BE49-F238E27FC236}">
                <a16:creationId xmlns:a16="http://schemas.microsoft.com/office/drawing/2014/main" id="{804ECEE0-9848-4BC4-BB35-6D179C178045}"/>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5">
            <a:extLst>
              <a:ext uri="{FF2B5EF4-FFF2-40B4-BE49-F238E27FC236}">
                <a16:creationId xmlns:a16="http://schemas.microsoft.com/office/drawing/2014/main" id="{15CD1AAD-C3AE-43A4-9F0C-461DB10F3095}"/>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5">
            <a:extLst>
              <a:ext uri="{FF2B5EF4-FFF2-40B4-BE49-F238E27FC236}">
                <a16:creationId xmlns:a16="http://schemas.microsoft.com/office/drawing/2014/main" id="{0BBC92E9-898D-4CDA-B846-38F5A431E753}"/>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764567172"/>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3/4/2020</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42203433"/>
      </p:ext>
    </p:extLst>
  </p:cSld>
  <p:clrMapOvr>
    <a:masterClrMapping/>
  </p:clrMapOvr>
  <p:transition spd="slow">
    <p:wip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3/4/2020</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54805557"/>
      </p:ext>
    </p:extLst>
  </p:cSld>
  <p:clrMapOvr>
    <a:masterClrMapping/>
  </p:clrMapOvr>
  <p:transition spd="slow">
    <p:wip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3/4/2020</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66056059"/>
      </p:ext>
    </p:extLst>
  </p:cSld>
  <p:clrMapOvr>
    <a:masterClrMapping/>
  </p:clrMapOvr>
  <p:transition spd="slow">
    <p:wip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3/4/2020</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78057504"/>
      </p:ext>
    </p:extLst>
  </p:cSld>
  <p:clrMapOvr>
    <a:masterClrMapping/>
  </p:clrMapOvr>
  <p:transition spd="slow">
    <p:wip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3/4/2020</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47326796"/>
      </p:ext>
    </p:extLst>
  </p:cSld>
  <p:clrMapOvr>
    <a:masterClrMapping/>
  </p:clrMapOvr>
  <p:transition spd="slow">
    <p:wip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3/4/2020</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20668746"/>
      </p:ext>
    </p:extLst>
  </p:cSld>
  <p:clrMapOvr>
    <a:masterClrMapping/>
  </p:clrMapOvr>
  <p:transition spd="slow">
    <p:wip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3/4/2020</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271045583"/>
      </p:ext>
    </p:extLst>
  </p:cSld>
  <p:clrMapOvr>
    <a:masterClrMapping/>
  </p:clrMapOvr>
  <p:transition spd="slow">
    <p:wip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075995503"/>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188874449"/>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US" noProof="0" dirty="0"/>
              <a:t>Add a footer</a:t>
            </a:r>
          </a:p>
        </p:txBody>
      </p:sp>
    </p:spTree>
    <p:extLst>
      <p:ext uri="{BB962C8B-B14F-4D97-AF65-F5344CB8AC3E}">
        <p14:creationId xmlns:p14="http://schemas.microsoft.com/office/powerpoint/2010/main" val="411885463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3/4/2020</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7" name="Freeform 5">
            <a:extLst>
              <a:ext uri="{FF2B5EF4-FFF2-40B4-BE49-F238E27FC236}">
                <a16:creationId xmlns:a16="http://schemas.microsoft.com/office/drawing/2014/main" id="{184D9AC0-1485-4DB7-8806-F8D5E1CA89E5}"/>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FE35DA82-2F1B-4E4B-847E-C5A826A4B95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4C756733-1143-48C6-9910-E32A652AE4F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5D6277F6-AF15-421B-A748-555F5CB7E07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17F7A0F8-E761-4F8A-8ED7-DF4199AA03B8}"/>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608351619"/>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Tree>
    <p:extLst>
      <p:ext uri="{BB962C8B-B14F-4D97-AF65-F5344CB8AC3E}">
        <p14:creationId xmlns:p14="http://schemas.microsoft.com/office/powerpoint/2010/main" val="2355459219"/>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30150989"/>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extLst>
      <p:ext uri="{BB962C8B-B14F-4D97-AF65-F5344CB8AC3E}">
        <p14:creationId xmlns:p14="http://schemas.microsoft.com/office/powerpoint/2010/main" val="1987784647"/>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083656971"/>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603129692"/>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3/4/2020</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7" name="Freeform 5">
            <a:extLst>
              <a:ext uri="{FF2B5EF4-FFF2-40B4-BE49-F238E27FC236}">
                <a16:creationId xmlns:a16="http://schemas.microsoft.com/office/drawing/2014/main" id="{8637B4C6-7BE0-484A-A337-5905F9A9F167}"/>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3F44493C-6818-48F1-9040-86BFE9F28D8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14A08CED-D346-4649-9F5E-909615C47693}"/>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2D7EB386-418F-42DB-A78F-97C6DA14080F}"/>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9B4AE780-F8F3-49F0-8C04-04A24D66CB1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4080099977"/>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41602075"/>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1229498"/>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66184488"/>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959134257"/>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
        <p:nvSpPr>
          <p:cNvPr id="11" name="Text Placeholder 10">
            <a:extLst>
              <a:ext uri="{FF2B5EF4-FFF2-40B4-BE49-F238E27FC236}">
                <a16:creationId xmlns:a16="http://schemas.microsoft.com/office/drawing/2014/main" id="{1B3B1662-8902-44D0-A545-5008B483D16F}"/>
              </a:ext>
            </a:extLst>
          </p:cNvPr>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328875730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3/4/2020</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8" name="Freeform 5">
            <a:extLst>
              <a:ext uri="{FF2B5EF4-FFF2-40B4-BE49-F238E27FC236}">
                <a16:creationId xmlns:a16="http://schemas.microsoft.com/office/drawing/2014/main" id="{30549742-31BB-4E4E-AEC2-BA6B8D3F93E9}"/>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A611455C-2ED8-40BD-9EF6-73555811D2F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D617ABC3-3F85-48AE-8A0D-4B7008671E1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263B6B5D-6135-4140-8F92-6970E5FBEDF0}"/>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26F8F835-E58A-4E3C-8EE8-B8953E38975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221970648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3/4/2020</a:t>
            </a:fld>
            <a:endParaRPr lang="en-US"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0" name="Freeform 5">
            <a:extLst>
              <a:ext uri="{FF2B5EF4-FFF2-40B4-BE49-F238E27FC236}">
                <a16:creationId xmlns:a16="http://schemas.microsoft.com/office/drawing/2014/main" id="{46F6F187-0FCE-4A2D-A43A-0C3B2AF4BD1A}"/>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CE7EF787-9CA6-4DC9-ACD6-8A5881E81633}"/>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5F98F3F1-4E06-4A6A-8771-5342B334C898}"/>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74D98BFF-DAA2-40C2-9535-04ACC77BCDB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AC5E547F-F2FA-46A0-AA92-038D2669F15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321965011"/>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3/4/2020</a:t>
            </a:fld>
            <a:endParaRPr lang="en-US"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6" name="Freeform 5">
            <a:extLst>
              <a:ext uri="{FF2B5EF4-FFF2-40B4-BE49-F238E27FC236}">
                <a16:creationId xmlns:a16="http://schemas.microsoft.com/office/drawing/2014/main" id="{39A8F9AE-92F0-46C0-B297-72DBB41A7849}"/>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1A7F28E0-FC54-4B68-A79F-41EC503D462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6C748853-A826-483E-B724-C8A07A0A28E8}"/>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B211ADB-0C78-4E0C-B0DE-BA9315FF8354}"/>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1E791B0B-2E9B-4108-8F9D-50359B3484D8}"/>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1789487715"/>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3/4/2020</a:t>
            </a:fld>
            <a:endParaRPr lang="en-US"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5" name="Freeform 5">
            <a:extLst>
              <a:ext uri="{FF2B5EF4-FFF2-40B4-BE49-F238E27FC236}">
                <a16:creationId xmlns:a16="http://schemas.microsoft.com/office/drawing/2014/main" id="{88E65E14-64A5-4A50-8544-E8E6B3BB2A76}"/>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640FE981-107D-4F12-A759-1C6DD0EECA27}"/>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60FD6C9E-1006-4329-B733-66A4B789C813}"/>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8227D610-E42E-41BC-B03A-9AB8D7DC4BC0}"/>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2FFC5371-232A-40FF-B1FB-476FCD19174D}"/>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277272547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3/4/2020</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8" name="Freeform 5">
            <a:extLst>
              <a:ext uri="{FF2B5EF4-FFF2-40B4-BE49-F238E27FC236}">
                <a16:creationId xmlns:a16="http://schemas.microsoft.com/office/drawing/2014/main" id="{F8B3A8DE-C315-440A-9061-D9FB8ADD648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14037198-C65D-4852-8083-A427733B01C4}"/>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79E169EC-95BC-43B9-BBBC-0749B490FE74}"/>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2EBBE8E9-9F21-4DA2-B0B2-A7263831F02E}"/>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9376891A-98A9-45CE-98C5-9C2CCA28682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23162524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3/4/2020</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8" name="Freeform 5">
            <a:extLst>
              <a:ext uri="{FF2B5EF4-FFF2-40B4-BE49-F238E27FC236}">
                <a16:creationId xmlns:a16="http://schemas.microsoft.com/office/drawing/2014/main" id="{00EBF2CB-D0B0-457B-A899-CB7C97194B1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9B0F71A5-20E2-47C8-B3B9-674814E8978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D5FB2983-9269-47A5-96E9-947C13608723}"/>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C64494A2-0906-4EB2-BE29-FDEA3B8739FE}"/>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030B85BE-A71D-4AA5-A0CD-81B820BF39F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258075185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3/4/2020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9B51A1E-902D-48AF-9020-955120F399B6}" type="slidenum">
              <a:rPr lang="en-US" noProof="0" smtClean="0"/>
              <a:pPr/>
              <a:t>‹#›</a:t>
            </a:fld>
            <a:endParaRPr lang="en-US" noProof="0" dirty="0"/>
          </a:p>
        </p:txBody>
      </p:sp>
      <p:sp>
        <p:nvSpPr>
          <p:cNvPr id="18" name="Rectangle 17">
            <a:extLst>
              <a:ext uri="{FF2B5EF4-FFF2-40B4-BE49-F238E27FC236}">
                <a16:creationId xmlns:a16="http://schemas.microsoft.com/office/drawing/2014/main" id="{4718D11E-3C38-426C-B486-714A0055435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Rounded Corners 18">
            <a:extLst>
              <a:ext uri="{FF2B5EF4-FFF2-40B4-BE49-F238E27FC236}">
                <a16:creationId xmlns:a16="http://schemas.microsoft.com/office/drawing/2014/main" id="{0ADC4602-AFC8-4267-9722-04CBE35559FB}"/>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29">
            <a:extLst>
              <a:ext uri="{FF2B5EF4-FFF2-40B4-BE49-F238E27FC236}">
                <a16:creationId xmlns:a16="http://schemas.microsoft.com/office/drawing/2014/main" id="{A176CD30-BD6E-4FAF-9BBC-365E68C788BE}"/>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Rectangle 30">
            <a:extLst>
              <a:ext uri="{FF2B5EF4-FFF2-40B4-BE49-F238E27FC236}">
                <a16:creationId xmlns:a16="http://schemas.microsoft.com/office/drawing/2014/main" id="{68D97B32-28A0-4B09-835D-E677672DD219}"/>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6746551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6" r:id="rId18"/>
    <p:sldLayoutId id="2147483747" r:id="rId19"/>
    <p:sldLayoutId id="2147483748" r:id="rId20"/>
    <p:sldLayoutId id="2147483749" r:id="rId21"/>
    <p:sldLayoutId id="2147483659" r:id="rId22"/>
    <p:sldLayoutId id="2147483660" r:id="rId23"/>
    <p:sldLayoutId id="2147483656" r:id="rId24"/>
    <p:sldLayoutId id="2147483657" r:id="rId25"/>
    <p:sldLayoutId id="2147483667" r:id="rId26"/>
    <p:sldLayoutId id="2147483668" r:id="rId27"/>
    <p:sldLayoutId id="2147483650" r:id="rId28"/>
    <p:sldLayoutId id="2147483652" r:id="rId29"/>
    <p:sldLayoutId id="2147483669" r:id="rId30"/>
    <p:sldLayoutId id="2147483671" r:id="rId31"/>
    <p:sldLayoutId id="2147483672" r:id="rId32"/>
    <p:sldLayoutId id="2147483670" r:id="rId33"/>
    <p:sldLayoutId id="2147483673" r:id="rId34"/>
  </p:sldLayoutIdLst>
  <p:transition spd="slow">
    <p:wipe/>
  </p:transition>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2"/>
          <a:srcRect/>
          <a:stretch/>
        </p:blipFill>
        <p:spPr>
          <a:xfrm>
            <a:off x="184228" y="0"/>
            <a:ext cx="10287000" cy="6858000"/>
          </a:xfrm>
          <a:blipFill dpi="0" rotWithShape="1">
            <a:blip r:embed="rId2">
              <a:extLst>
                <a:ext uri="{28A0092B-C50C-407E-A947-70E740481C1C}">
                  <a14:useLocalDpi xmlns:a14="http://schemas.microsoft.com/office/drawing/2010/main" val="0"/>
                </a:ext>
              </a:extLst>
            </a:blip>
            <a:srcRect/>
            <a:stretch>
              <a:fillRect/>
            </a:stretch>
          </a:blipFill>
        </p:spPr>
      </p:pic>
      <p:sp>
        <p:nvSpPr>
          <p:cNvPr id="6" name="TextBox 5">
            <a:extLst>
              <a:ext uri="{FF2B5EF4-FFF2-40B4-BE49-F238E27FC236}">
                <a16:creationId xmlns:a16="http://schemas.microsoft.com/office/drawing/2014/main" id="{58F1C81A-DD95-4436-BF4B-9C945C6EE3ED}"/>
              </a:ext>
            </a:extLst>
          </p:cNvPr>
          <p:cNvSpPr txBox="1"/>
          <p:nvPr/>
        </p:nvSpPr>
        <p:spPr>
          <a:xfrm>
            <a:off x="467833" y="3604437"/>
            <a:ext cx="5964865" cy="830997"/>
          </a:xfrm>
          <a:prstGeom prst="rect">
            <a:avLst/>
          </a:prstGeom>
          <a:noFill/>
        </p:spPr>
        <p:txBody>
          <a:bodyPr wrap="square" rtlCol="0">
            <a:spAutoFit/>
          </a:bodyPr>
          <a:lstStyle/>
          <a:p>
            <a:endParaRPr lang="en-GB" sz="4800" dirty="0">
              <a:solidFill>
                <a:srgbClr val="0070C0"/>
              </a:solidFill>
              <a:latin typeface="Gill Sans Ultra Bold" panose="020B0A02020104020203" pitchFamily="34" charset="0"/>
            </a:endParaRPr>
          </a:p>
        </p:txBody>
      </p:sp>
      <p:sp>
        <p:nvSpPr>
          <p:cNvPr id="2" name="TextBox 1">
            <a:extLst>
              <a:ext uri="{FF2B5EF4-FFF2-40B4-BE49-F238E27FC236}">
                <a16:creationId xmlns:a16="http://schemas.microsoft.com/office/drawing/2014/main" id="{88EFF500-A8C2-4AD8-9401-5529A483F16C}"/>
              </a:ext>
            </a:extLst>
          </p:cNvPr>
          <p:cNvSpPr txBox="1"/>
          <p:nvPr/>
        </p:nvSpPr>
        <p:spPr>
          <a:xfrm>
            <a:off x="552892" y="3661558"/>
            <a:ext cx="6368903" cy="2123658"/>
          </a:xfrm>
          <a:prstGeom prst="rect">
            <a:avLst/>
          </a:prstGeom>
          <a:noFill/>
        </p:spPr>
        <p:txBody>
          <a:bodyPr wrap="square" rtlCol="0">
            <a:spAutoFit/>
          </a:bodyPr>
          <a:lstStyle/>
          <a:p>
            <a:r>
              <a:rPr lang="en-GB" sz="4800" dirty="0">
                <a:solidFill>
                  <a:schemeClr val="bg1"/>
                </a:solidFill>
                <a:latin typeface="Gill Sans Ultra Bold" panose="020B0A02020104020203" pitchFamily="34" charset="0"/>
              </a:rPr>
              <a:t>CHAT</a:t>
            </a:r>
            <a:r>
              <a:rPr lang="en-GB" sz="4800" dirty="0">
                <a:latin typeface="Gill Sans Ultra Bold" panose="020B0A02020104020203" pitchFamily="34" charset="0"/>
              </a:rPr>
              <a:t>DOT.</a:t>
            </a:r>
          </a:p>
          <a:p>
            <a:r>
              <a:rPr lang="en-GB" sz="2800" b="1" i="1" u="sng" dirty="0">
                <a:solidFill>
                  <a:schemeClr val="bg1"/>
                </a:solidFill>
                <a:effectLst>
                  <a:outerShdw blurRad="38100" dist="38100" dir="2700000" algn="tl">
                    <a:srgbClr val="000000">
                      <a:alpha val="43137"/>
                    </a:srgbClr>
                  </a:outerShdw>
                </a:effectLst>
                <a:latin typeface="Arial Rounded MT Bold" panose="020F0704030504030204" pitchFamily="34" charset="0"/>
              </a:rPr>
              <a:t>COUNSELLING CHATBOT FOR EDUCATION , ENTERTAINMENT AND SPORTS</a:t>
            </a:r>
          </a:p>
        </p:txBody>
      </p:sp>
      <p:sp>
        <p:nvSpPr>
          <p:cNvPr id="3" name="TextBox 2">
            <a:extLst>
              <a:ext uri="{FF2B5EF4-FFF2-40B4-BE49-F238E27FC236}">
                <a16:creationId xmlns:a16="http://schemas.microsoft.com/office/drawing/2014/main" id="{2C1DB0FB-C4C1-4FC5-9A67-D1EC4B2E6782}"/>
              </a:ext>
            </a:extLst>
          </p:cNvPr>
          <p:cNvSpPr txBox="1"/>
          <p:nvPr/>
        </p:nvSpPr>
        <p:spPr>
          <a:xfrm>
            <a:off x="627321" y="6060558"/>
            <a:ext cx="5688419" cy="369332"/>
          </a:xfrm>
          <a:prstGeom prst="rect">
            <a:avLst/>
          </a:prstGeom>
          <a:noFill/>
        </p:spPr>
        <p:txBody>
          <a:bodyPr wrap="square" rtlCol="0">
            <a:spAutoFit/>
          </a:bodyPr>
          <a:lstStyle/>
          <a:p>
            <a:r>
              <a:rPr lang="en-GB" b="1" i="1" dirty="0">
                <a:solidFill>
                  <a:schemeClr val="bg1"/>
                </a:solidFill>
                <a:effectLst>
                  <a:outerShdw blurRad="38100" dist="38100" dir="2700000" algn="tl">
                    <a:srgbClr val="000000">
                      <a:alpha val="43137"/>
                    </a:srgbClr>
                  </a:outerShdw>
                </a:effectLst>
                <a:latin typeface="Gill Sans Ultra Bold" panose="020B0A02020104020203" pitchFamily="34" charset="0"/>
              </a:rPr>
              <a:t>TEAM NAME – </a:t>
            </a:r>
            <a:r>
              <a:rPr lang="en-GB" b="1" i="1" dirty="0">
                <a:effectLst>
                  <a:outerShdw blurRad="38100" dist="38100" dir="2700000" algn="tl">
                    <a:srgbClr val="000000">
                      <a:alpha val="43137"/>
                    </a:srgbClr>
                  </a:outerShdw>
                </a:effectLst>
                <a:latin typeface="Gill Sans Ultra Bold" panose="020B0A02020104020203" pitchFamily="34" charset="0"/>
              </a:rPr>
              <a:t>THE_DOTS.</a:t>
            </a:r>
            <a:endParaRPr lang="en-GB" b="1" i="1" dirty="0">
              <a:solidFill>
                <a:schemeClr val="bg1"/>
              </a:solidFill>
              <a:effectLst>
                <a:outerShdw blurRad="38100" dist="38100" dir="2700000" algn="tl">
                  <a:srgbClr val="000000">
                    <a:alpha val="43137"/>
                  </a:srgbClr>
                </a:outerShdw>
              </a:effectLst>
              <a:latin typeface="Gill Sans Ultra Bold" panose="020B0A02020104020203" pitchFamily="34" charset="0"/>
            </a:endParaRPr>
          </a:p>
        </p:txBody>
      </p:sp>
    </p:spTree>
    <p:extLst>
      <p:ext uri="{BB962C8B-B14F-4D97-AF65-F5344CB8AC3E}">
        <p14:creationId xmlns:p14="http://schemas.microsoft.com/office/powerpoint/2010/main" val="389996169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84B0F-30D9-4CAF-A288-287BA8EBE6E0}"/>
              </a:ext>
            </a:extLst>
          </p:cNvPr>
          <p:cNvSpPr>
            <a:spLocks noGrp="1"/>
          </p:cNvSpPr>
          <p:nvPr>
            <p:ph type="title"/>
          </p:nvPr>
        </p:nvSpPr>
        <p:spPr>
          <a:xfrm>
            <a:off x="315827" y="395176"/>
            <a:ext cx="11198839" cy="6067647"/>
          </a:xfrm>
        </p:spPr>
        <p:txBody>
          <a:bodyPr>
            <a:noAutofit/>
          </a:bodyPr>
          <a:lstStyle/>
          <a:p>
            <a:r>
              <a:rPr lang="en-GB" sz="1800" i="1" dirty="0">
                <a:solidFill>
                  <a:schemeClr val="tx1"/>
                </a:solidFill>
              </a:rPr>
              <a:t>4. A </a:t>
            </a:r>
            <a:r>
              <a:rPr lang="en-GB" sz="1800" i="1" dirty="0">
                <a:solidFill>
                  <a:schemeClr val="tx1"/>
                </a:solidFill>
                <a:highlight>
                  <a:srgbClr val="FF00FF"/>
                </a:highlight>
              </a:rPr>
              <a:t>sequence-to-sequence model </a:t>
            </a:r>
            <a:r>
              <a:rPr lang="en-GB" sz="1800" i="1" dirty="0">
                <a:solidFill>
                  <a:schemeClr val="tx1"/>
                </a:solidFill>
              </a:rPr>
              <a:t>consists of two recurrent neural networks.</a:t>
            </a:r>
            <a:br>
              <a:rPr lang="en-GB" sz="1800" i="1" dirty="0">
                <a:solidFill>
                  <a:schemeClr val="tx1"/>
                </a:solidFill>
              </a:rPr>
            </a:br>
            <a:r>
              <a:rPr lang="en-GB" sz="1800" i="1" dirty="0">
                <a:solidFill>
                  <a:schemeClr val="tx1"/>
                </a:solidFill>
              </a:rPr>
              <a:t>5. One </a:t>
            </a:r>
            <a:r>
              <a:rPr lang="en-GB" sz="1800" i="1" dirty="0">
                <a:solidFill>
                  <a:schemeClr val="tx1"/>
                </a:solidFill>
                <a:highlight>
                  <a:srgbClr val="FFFF00"/>
                </a:highlight>
              </a:rPr>
              <a:t>recurrent net </a:t>
            </a:r>
            <a:r>
              <a:rPr lang="en-GB" sz="1800" i="1" dirty="0">
                <a:solidFill>
                  <a:schemeClr val="tx1"/>
                </a:solidFill>
              </a:rPr>
              <a:t>is the </a:t>
            </a:r>
            <a:r>
              <a:rPr lang="en-GB" sz="1800" i="1" dirty="0">
                <a:solidFill>
                  <a:schemeClr val="tx1"/>
                </a:solidFill>
                <a:highlight>
                  <a:srgbClr val="FFFF00"/>
                </a:highlight>
              </a:rPr>
              <a:t>encoder</a:t>
            </a:r>
            <a:r>
              <a:rPr lang="en-GB" sz="1800" i="1" dirty="0">
                <a:solidFill>
                  <a:schemeClr val="tx1"/>
                </a:solidFill>
              </a:rPr>
              <a:t>.</a:t>
            </a:r>
            <a:br>
              <a:rPr lang="en-GB" sz="1800" i="1" dirty="0">
                <a:solidFill>
                  <a:schemeClr val="tx1"/>
                </a:solidFill>
              </a:rPr>
            </a:br>
            <a:r>
              <a:rPr lang="en-GB" sz="1800" i="1" dirty="0">
                <a:solidFill>
                  <a:schemeClr val="tx1"/>
                </a:solidFill>
              </a:rPr>
              <a:t>6. Its job is to create an internal representation of the sentence its given, which we can call a </a:t>
            </a:r>
            <a:r>
              <a:rPr lang="en-GB" sz="1800" i="1" dirty="0">
                <a:solidFill>
                  <a:schemeClr val="tx1"/>
                </a:solidFill>
                <a:highlight>
                  <a:srgbClr val="00FFFF"/>
                </a:highlight>
              </a:rPr>
              <a:t>"context vector."</a:t>
            </a:r>
            <a:br>
              <a:rPr lang="en-GB" sz="1800" i="1" dirty="0">
                <a:solidFill>
                  <a:schemeClr val="tx1"/>
                </a:solidFill>
                <a:highlight>
                  <a:srgbClr val="00FFFF"/>
                </a:highlight>
              </a:rPr>
            </a:br>
            <a:r>
              <a:rPr lang="en-GB" sz="1800" i="1" dirty="0">
                <a:solidFill>
                  <a:schemeClr val="tx1"/>
                </a:solidFill>
              </a:rPr>
              <a:t>7. This is a statistical value that represents that sentence. The </a:t>
            </a:r>
            <a:r>
              <a:rPr lang="en-GB" sz="1800" i="1" dirty="0">
                <a:solidFill>
                  <a:schemeClr val="tx1"/>
                </a:solidFill>
                <a:highlight>
                  <a:srgbClr val="00FF00"/>
                </a:highlight>
              </a:rPr>
              <a:t>other recurrent net</a:t>
            </a:r>
            <a:r>
              <a:rPr lang="en-GB" sz="1800" i="1" dirty="0">
                <a:solidFill>
                  <a:schemeClr val="tx1"/>
                </a:solidFill>
              </a:rPr>
              <a:t> is the </a:t>
            </a:r>
            <a:r>
              <a:rPr lang="en-GB" sz="1800" i="1" dirty="0">
                <a:solidFill>
                  <a:schemeClr val="tx1"/>
                </a:solidFill>
                <a:highlight>
                  <a:srgbClr val="00FF00"/>
                </a:highlight>
              </a:rPr>
              <a:t>decoder</a:t>
            </a:r>
            <a:r>
              <a:rPr lang="en-GB" sz="1800" i="1" dirty="0">
                <a:solidFill>
                  <a:schemeClr val="tx1"/>
                </a:solidFill>
              </a:rPr>
              <a:t>.</a:t>
            </a:r>
            <a:br>
              <a:rPr lang="en-GB" sz="1800" i="1" dirty="0">
                <a:solidFill>
                  <a:schemeClr val="tx1"/>
                </a:solidFill>
              </a:rPr>
            </a:br>
            <a:r>
              <a:rPr lang="en-GB" sz="1800" i="1" dirty="0">
                <a:solidFill>
                  <a:schemeClr val="tx1"/>
                </a:solidFill>
              </a:rPr>
              <a:t>8. Its job is to, given a context vector, output the associated words.</a:t>
            </a:r>
            <a:br>
              <a:rPr lang="en-GB" sz="1800" i="1" dirty="0">
                <a:solidFill>
                  <a:schemeClr val="tx1"/>
                </a:solidFill>
              </a:rPr>
            </a:br>
            <a:r>
              <a:rPr lang="en-GB" sz="1800" i="1" dirty="0">
                <a:solidFill>
                  <a:schemeClr val="tx1"/>
                </a:solidFill>
              </a:rPr>
              <a:t>The type of recurrent net we'll be using is called a </a:t>
            </a:r>
            <a:r>
              <a:rPr lang="en-GB" sz="1800" i="1" dirty="0">
                <a:solidFill>
                  <a:schemeClr val="tx1"/>
                </a:solidFill>
                <a:highlight>
                  <a:srgbClr val="FFFF00"/>
                </a:highlight>
              </a:rPr>
              <a:t>"long short-term memory network."</a:t>
            </a:r>
            <a:br>
              <a:rPr lang="en-GB" sz="1800" i="1" dirty="0">
                <a:solidFill>
                  <a:schemeClr val="tx1"/>
                </a:solidFill>
              </a:rPr>
            </a:br>
            <a:r>
              <a:rPr lang="en-GB" sz="1800" i="1" dirty="0">
                <a:solidFill>
                  <a:schemeClr val="tx1"/>
                </a:solidFill>
              </a:rPr>
              <a:t>9. This type of network can remember words from far back in the sequence and, because we're dealing with large sequences, our attention mechanism helps the decoder selectively look at the parts of the sequence that are most relevant </a:t>
            </a:r>
            <a:r>
              <a:rPr lang="en-GB" sz="1800" i="1" dirty="0">
                <a:solidFill>
                  <a:schemeClr val="tx1"/>
                </a:solidFill>
                <a:highlight>
                  <a:srgbClr val="00FFFF"/>
                </a:highlight>
              </a:rPr>
              <a:t>for more accuracy</a:t>
            </a:r>
            <a:r>
              <a:rPr lang="en-GB" sz="1800" i="1" dirty="0">
                <a:solidFill>
                  <a:schemeClr val="tx1"/>
                </a:solidFill>
              </a:rPr>
              <a:t>.</a:t>
            </a:r>
            <a:br>
              <a:rPr lang="en-GB" sz="1800" i="1" dirty="0">
                <a:solidFill>
                  <a:schemeClr val="tx1"/>
                </a:solidFill>
              </a:rPr>
            </a:br>
            <a:r>
              <a:rPr lang="en-GB" sz="1800" i="1" dirty="0">
                <a:solidFill>
                  <a:schemeClr val="tx1"/>
                </a:solidFill>
              </a:rPr>
              <a:t>10. So our model will be able to </a:t>
            </a:r>
            <a:r>
              <a:rPr lang="en-GB" sz="1800" i="1" dirty="0">
                <a:solidFill>
                  <a:schemeClr val="tx1"/>
                </a:solidFill>
                <a:highlight>
                  <a:srgbClr val="FF00FF"/>
                </a:highlight>
              </a:rPr>
              <a:t>create context vectors for existing questions and responses</a:t>
            </a:r>
            <a:r>
              <a:rPr lang="en-GB" sz="1800" i="1" dirty="0">
                <a:solidFill>
                  <a:schemeClr val="tx1"/>
                </a:solidFill>
              </a:rPr>
              <a:t> and it'll know to associate a certain type of question with a certain type of response.</a:t>
            </a:r>
            <a:br>
              <a:rPr lang="en-GB" sz="1800" i="1" dirty="0">
                <a:solidFill>
                  <a:schemeClr val="tx1"/>
                </a:solidFill>
              </a:rPr>
            </a:br>
            <a:r>
              <a:rPr lang="en-GB" sz="1800" i="1" dirty="0">
                <a:solidFill>
                  <a:schemeClr val="tx1"/>
                </a:solidFill>
              </a:rPr>
              <a:t>So, once we create our model, we can train it</a:t>
            </a:r>
            <a:br>
              <a:rPr lang="en-GB" sz="1800" dirty="0">
                <a:solidFill>
                  <a:schemeClr val="tx1"/>
                </a:solidFill>
              </a:rPr>
            </a:br>
            <a:endParaRPr lang="en-GB" sz="1800" dirty="0">
              <a:solidFill>
                <a:schemeClr val="tx1"/>
              </a:solidFill>
            </a:endParaRPr>
          </a:p>
        </p:txBody>
      </p:sp>
      <p:sp>
        <p:nvSpPr>
          <p:cNvPr id="3" name="Slide Number Placeholder 2">
            <a:extLst>
              <a:ext uri="{FF2B5EF4-FFF2-40B4-BE49-F238E27FC236}">
                <a16:creationId xmlns:a16="http://schemas.microsoft.com/office/drawing/2014/main" id="{7B280BDE-4A45-4CD8-AD04-C5A471B32960}"/>
              </a:ext>
            </a:extLst>
          </p:cNvPr>
          <p:cNvSpPr>
            <a:spLocks noGrp="1"/>
          </p:cNvSpPr>
          <p:nvPr>
            <p:ph type="sldNum" sz="quarter" idx="12"/>
          </p:nvPr>
        </p:nvSpPr>
        <p:spPr/>
        <p:txBody>
          <a:bodyPr/>
          <a:lstStyle/>
          <a:p>
            <a:fld id="{19B51A1E-902D-48AF-9020-955120F399B6}" type="slidenum">
              <a:rPr lang="en-US" noProof="0" smtClean="0"/>
              <a:pPr/>
              <a:t>10</a:t>
            </a:fld>
            <a:endParaRPr lang="en-US" noProof="0" dirty="0"/>
          </a:p>
        </p:txBody>
      </p:sp>
      <p:pic>
        <p:nvPicPr>
          <p:cNvPr id="5" name="Picture 4">
            <a:extLst>
              <a:ext uri="{FF2B5EF4-FFF2-40B4-BE49-F238E27FC236}">
                <a16:creationId xmlns:a16="http://schemas.microsoft.com/office/drawing/2014/main" id="{250D55C1-523D-415F-8416-53173C8A6B55}"/>
              </a:ext>
            </a:extLst>
          </p:cNvPr>
          <p:cNvPicPr>
            <a:picLocks noChangeAspect="1"/>
          </p:cNvPicPr>
          <p:nvPr/>
        </p:nvPicPr>
        <p:blipFill>
          <a:blip r:embed="rId2"/>
          <a:stretch>
            <a:fillRect/>
          </a:stretch>
        </p:blipFill>
        <p:spPr>
          <a:xfrm>
            <a:off x="1029783" y="4358657"/>
            <a:ext cx="9770926" cy="2265428"/>
          </a:xfrm>
          <a:prstGeom prst="rect">
            <a:avLst/>
          </a:prstGeom>
        </p:spPr>
      </p:pic>
    </p:spTree>
    <p:extLst>
      <p:ext uri="{BB962C8B-B14F-4D97-AF65-F5344CB8AC3E}">
        <p14:creationId xmlns:p14="http://schemas.microsoft.com/office/powerpoint/2010/main" val="408605134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78E2-ACF3-4F34-B41C-FA91182B1C7F}"/>
              </a:ext>
            </a:extLst>
          </p:cNvPr>
          <p:cNvSpPr>
            <a:spLocks noGrp="1"/>
          </p:cNvSpPr>
          <p:nvPr>
            <p:ph type="title"/>
          </p:nvPr>
        </p:nvSpPr>
        <p:spPr>
          <a:xfrm>
            <a:off x="549743" y="451513"/>
            <a:ext cx="8596668" cy="452254"/>
          </a:xfrm>
        </p:spPr>
        <p:txBody>
          <a:bodyPr>
            <a:normAutofit/>
          </a:bodyPr>
          <a:lstStyle/>
          <a:p>
            <a:r>
              <a:rPr lang="en-GB" sz="1800" b="1" dirty="0">
                <a:solidFill>
                  <a:schemeClr val="tx1"/>
                </a:solidFill>
                <a:latin typeface="Arial Rounded MT Bold" panose="020F0704030504030204" pitchFamily="34" charset="0"/>
              </a:rPr>
              <a:t>STEP 3: TRAIN OUR MODEL:</a:t>
            </a:r>
          </a:p>
        </p:txBody>
      </p:sp>
      <p:sp>
        <p:nvSpPr>
          <p:cNvPr id="3" name="Slide Number Placeholder 2">
            <a:extLst>
              <a:ext uri="{FF2B5EF4-FFF2-40B4-BE49-F238E27FC236}">
                <a16:creationId xmlns:a16="http://schemas.microsoft.com/office/drawing/2014/main" id="{9BFCC206-22F0-428B-9E67-4107C0B546A2}"/>
              </a:ext>
            </a:extLst>
          </p:cNvPr>
          <p:cNvSpPr>
            <a:spLocks noGrp="1"/>
          </p:cNvSpPr>
          <p:nvPr>
            <p:ph type="sldNum" sz="quarter" idx="12"/>
          </p:nvPr>
        </p:nvSpPr>
        <p:spPr/>
        <p:txBody>
          <a:bodyPr/>
          <a:lstStyle/>
          <a:p>
            <a:fld id="{19B51A1E-902D-48AF-9020-955120F399B6}" type="slidenum">
              <a:rPr lang="en-US" noProof="0" smtClean="0"/>
              <a:pPr/>
              <a:t>11</a:t>
            </a:fld>
            <a:endParaRPr lang="en-US" noProof="0" dirty="0"/>
          </a:p>
        </p:txBody>
      </p:sp>
      <p:sp>
        <p:nvSpPr>
          <p:cNvPr id="4" name="TextBox 3">
            <a:extLst>
              <a:ext uri="{FF2B5EF4-FFF2-40B4-BE49-F238E27FC236}">
                <a16:creationId xmlns:a16="http://schemas.microsoft.com/office/drawing/2014/main" id="{DFC7FE41-FABB-433B-A94E-D782D1A1394C}"/>
              </a:ext>
            </a:extLst>
          </p:cNvPr>
          <p:cNvSpPr txBox="1"/>
          <p:nvPr/>
        </p:nvSpPr>
        <p:spPr>
          <a:xfrm>
            <a:off x="549744" y="903767"/>
            <a:ext cx="8596668" cy="5355312"/>
          </a:xfrm>
          <a:prstGeom prst="rect">
            <a:avLst/>
          </a:prstGeom>
          <a:noFill/>
        </p:spPr>
        <p:txBody>
          <a:bodyPr wrap="square" rtlCol="0">
            <a:spAutoFit/>
          </a:bodyPr>
          <a:lstStyle/>
          <a:p>
            <a:pPr marL="342900" indent="-342900">
              <a:buFont typeface="+mj-lt"/>
              <a:buAutoNum type="arabicPeriod"/>
            </a:pPr>
            <a:r>
              <a:rPr lang="en-GB" i="1" dirty="0"/>
              <a:t>We can train it by first </a:t>
            </a:r>
            <a:r>
              <a:rPr lang="en-GB" i="1" dirty="0">
                <a:highlight>
                  <a:srgbClr val="FF00FF"/>
                </a:highlight>
              </a:rPr>
              <a:t>creating a TensorFlow session </a:t>
            </a:r>
            <a:r>
              <a:rPr lang="en-GB" i="1" dirty="0"/>
              <a:t>which will </a:t>
            </a:r>
            <a:r>
              <a:rPr lang="en-GB" i="1" dirty="0">
                <a:highlight>
                  <a:srgbClr val="FF00FF"/>
                </a:highlight>
              </a:rPr>
              <a:t>encapsulate our computation graph.</a:t>
            </a:r>
          </a:p>
          <a:p>
            <a:pPr marL="342900" indent="-342900">
              <a:buFont typeface="+mj-lt"/>
              <a:buAutoNum type="arabicPeriod"/>
            </a:pPr>
            <a:endParaRPr lang="en-GB" i="1" dirty="0">
              <a:highlight>
                <a:srgbClr val="FF00FF"/>
              </a:highlight>
            </a:endParaRPr>
          </a:p>
          <a:p>
            <a:pPr marL="342900" indent="-342900">
              <a:buFont typeface="+mj-lt"/>
              <a:buAutoNum type="arabicPeriod"/>
            </a:pPr>
            <a:r>
              <a:rPr lang="en-GB" i="1" dirty="0"/>
              <a:t>Then we'll initialize our </a:t>
            </a:r>
            <a:r>
              <a:rPr lang="en-GB" i="1" dirty="0">
                <a:highlight>
                  <a:srgbClr val="FFFF00"/>
                </a:highlight>
              </a:rPr>
              <a:t>training loop </a:t>
            </a:r>
            <a:r>
              <a:rPr lang="en-GB" i="1" dirty="0"/>
              <a:t>and call our session's </a:t>
            </a:r>
            <a:r>
              <a:rPr lang="en-GB" i="1" dirty="0">
                <a:highlight>
                  <a:srgbClr val="FFFF00"/>
                </a:highlight>
              </a:rPr>
              <a:t>run function </a:t>
            </a:r>
            <a:r>
              <a:rPr lang="en-GB" i="1" dirty="0"/>
              <a:t>which will run our computation graph which is our sequence-to-sequence model and we'll use it as our parameter</a:t>
            </a:r>
          </a:p>
          <a:p>
            <a:pPr marL="342900" indent="-342900">
              <a:buFont typeface="+mj-lt"/>
              <a:buAutoNum type="arabicPeriod"/>
            </a:pPr>
            <a:endParaRPr lang="en-GB" i="1" dirty="0"/>
          </a:p>
          <a:p>
            <a:pPr marL="342900" indent="-342900">
              <a:buFont typeface="+mj-lt"/>
              <a:buAutoNum type="arabicPeriod"/>
            </a:pPr>
            <a:r>
              <a:rPr lang="en-GB" i="1" dirty="0"/>
              <a:t>Now we can save our model periodically during training, using the </a:t>
            </a:r>
            <a:r>
              <a:rPr lang="en-GB" i="1" dirty="0">
                <a:highlight>
                  <a:srgbClr val="00FFFF"/>
                </a:highlight>
              </a:rPr>
              <a:t>TF </a:t>
            </a:r>
            <a:r>
              <a:rPr lang="en-GB" i="1" dirty="0" err="1">
                <a:highlight>
                  <a:srgbClr val="00FFFF"/>
                </a:highlight>
              </a:rPr>
              <a:t>train.saver</a:t>
            </a:r>
            <a:r>
              <a:rPr lang="en-GB" i="1" dirty="0">
                <a:highlight>
                  <a:srgbClr val="00FFFF"/>
                </a:highlight>
              </a:rPr>
              <a:t> function</a:t>
            </a:r>
          </a:p>
          <a:p>
            <a:pPr marL="342900" indent="-342900">
              <a:buFont typeface="+mj-lt"/>
              <a:buAutoNum type="arabicPeriod"/>
            </a:pPr>
            <a:r>
              <a:rPr lang="en-GB" i="1" dirty="0"/>
              <a:t>This will save our model as a </a:t>
            </a:r>
            <a:r>
              <a:rPr lang="en-GB" i="1" dirty="0">
                <a:highlight>
                  <a:srgbClr val="00FFFF"/>
                </a:highlight>
              </a:rPr>
              <a:t>checkpoint file</a:t>
            </a:r>
            <a:r>
              <a:rPr lang="en-GB" i="1" dirty="0"/>
              <a:t> which we can later load once we're done training using the </a:t>
            </a:r>
            <a:r>
              <a:rPr lang="en-GB" i="1" dirty="0">
                <a:highlight>
                  <a:srgbClr val="00FF00"/>
                </a:highlight>
              </a:rPr>
              <a:t>saver's restore function</a:t>
            </a:r>
            <a:r>
              <a:rPr lang="en-GB" i="1" dirty="0"/>
              <a:t>.</a:t>
            </a:r>
          </a:p>
          <a:p>
            <a:pPr marL="342900" indent="-342900">
              <a:buFont typeface="+mj-lt"/>
              <a:buAutoNum type="arabicPeriod"/>
            </a:pPr>
            <a:endParaRPr lang="en-GB" i="1" dirty="0"/>
          </a:p>
          <a:p>
            <a:pPr marL="342900" indent="-342900">
              <a:buFont typeface="+mj-lt"/>
              <a:buAutoNum type="arabicPeriod"/>
            </a:pPr>
            <a:r>
              <a:rPr lang="en-GB" i="1" dirty="0"/>
              <a:t>When we run our program, It'll take a few hours to fully train.</a:t>
            </a:r>
          </a:p>
          <a:p>
            <a:pPr marL="342900" indent="-342900">
              <a:buFont typeface="+mj-lt"/>
              <a:buAutoNum type="arabicPeriod"/>
            </a:pPr>
            <a:endParaRPr lang="en-GB" i="1" dirty="0"/>
          </a:p>
          <a:p>
            <a:pPr marL="342900" indent="-342900">
              <a:buFont typeface="+mj-lt"/>
              <a:buAutoNum type="arabicPeriod"/>
            </a:pPr>
            <a:r>
              <a:rPr lang="en-GB" i="1" dirty="0"/>
              <a:t>We can periodically test what kind of responses we get from our bot in terminal if we like, and, as you can see, responses are pretty meaningless at first, but, as our model improves through training, eventually it becomes </a:t>
            </a:r>
            <a:r>
              <a:rPr lang="en-GB" i="1" dirty="0">
                <a:highlight>
                  <a:srgbClr val="00FF00"/>
                </a:highlight>
              </a:rPr>
              <a:t>more coherent</a:t>
            </a:r>
            <a:r>
              <a:rPr lang="en-GB" i="1" dirty="0"/>
              <a:t>.</a:t>
            </a:r>
          </a:p>
          <a:p>
            <a:pPr marL="342900" indent="-342900">
              <a:buFont typeface="+mj-lt"/>
              <a:buAutoNum type="arabicPeriod"/>
            </a:pPr>
            <a:endParaRPr lang="en-GB" dirty="0"/>
          </a:p>
        </p:txBody>
      </p:sp>
    </p:spTree>
    <p:extLst>
      <p:ext uri="{BB962C8B-B14F-4D97-AF65-F5344CB8AC3E}">
        <p14:creationId xmlns:p14="http://schemas.microsoft.com/office/powerpoint/2010/main" val="326275247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42F0-4FDC-4C83-9EB8-D139AE661A8D}"/>
              </a:ext>
            </a:extLst>
          </p:cNvPr>
          <p:cNvSpPr>
            <a:spLocks noGrp="1"/>
          </p:cNvSpPr>
          <p:nvPr>
            <p:ph type="title"/>
          </p:nvPr>
        </p:nvSpPr>
        <p:spPr>
          <a:xfrm>
            <a:off x="1081371" y="216195"/>
            <a:ext cx="8596668" cy="1320800"/>
          </a:xfrm>
        </p:spPr>
        <p:txBody>
          <a:bodyPr>
            <a:normAutofit/>
          </a:bodyPr>
          <a:lstStyle/>
          <a:p>
            <a:pPr algn="ctr"/>
            <a:r>
              <a:rPr lang="en-GB" sz="2800" b="1" i="1" dirty="0">
                <a:solidFill>
                  <a:schemeClr val="tx1"/>
                </a:solidFill>
                <a:latin typeface="Arial Rounded MT Bold" panose="020F0704030504030204" pitchFamily="34" charset="0"/>
              </a:rPr>
              <a:t>F. FLOWCHART</a:t>
            </a:r>
          </a:p>
        </p:txBody>
      </p:sp>
      <p:sp>
        <p:nvSpPr>
          <p:cNvPr id="3" name="Slide Number Placeholder 2">
            <a:extLst>
              <a:ext uri="{FF2B5EF4-FFF2-40B4-BE49-F238E27FC236}">
                <a16:creationId xmlns:a16="http://schemas.microsoft.com/office/drawing/2014/main" id="{99A9DA69-3B74-415F-A050-A7528CD70DDE}"/>
              </a:ext>
            </a:extLst>
          </p:cNvPr>
          <p:cNvSpPr>
            <a:spLocks noGrp="1"/>
          </p:cNvSpPr>
          <p:nvPr>
            <p:ph type="sldNum" sz="quarter" idx="12"/>
          </p:nvPr>
        </p:nvSpPr>
        <p:spPr/>
        <p:txBody>
          <a:bodyPr/>
          <a:lstStyle/>
          <a:p>
            <a:fld id="{19B51A1E-902D-48AF-9020-955120F399B6}" type="slidenum">
              <a:rPr lang="en-US" noProof="0" smtClean="0"/>
              <a:pPr/>
              <a:t>12</a:t>
            </a:fld>
            <a:endParaRPr lang="en-US" noProof="0" dirty="0"/>
          </a:p>
        </p:txBody>
      </p:sp>
      <p:pic>
        <p:nvPicPr>
          <p:cNvPr id="5" name="Picture 4">
            <a:extLst>
              <a:ext uri="{FF2B5EF4-FFF2-40B4-BE49-F238E27FC236}">
                <a16:creationId xmlns:a16="http://schemas.microsoft.com/office/drawing/2014/main" id="{2C5FDFE7-0C54-4D50-94A1-61E0464BD15A}"/>
              </a:ext>
            </a:extLst>
          </p:cNvPr>
          <p:cNvPicPr>
            <a:picLocks noChangeAspect="1"/>
          </p:cNvPicPr>
          <p:nvPr/>
        </p:nvPicPr>
        <p:blipFill>
          <a:blip r:embed="rId2"/>
          <a:stretch>
            <a:fillRect/>
          </a:stretch>
        </p:blipFill>
        <p:spPr>
          <a:xfrm>
            <a:off x="1081371" y="839971"/>
            <a:ext cx="9914096" cy="5801834"/>
          </a:xfrm>
          <a:prstGeom prst="rect">
            <a:avLst/>
          </a:prstGeom>
        </p:spPr>
      </p:pic>
    </p:spTree>
    <p:extLst>
      <p:ext uri="{BB962C8B-B14F-4D97-AF65-F5344CB8AC3E}">
        <p14:creationId xmlns:p14="http://schemas.microsoft.com/office/powerpoint/2010/main" val="36760919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739B-4EDF-454A-B681-C4AB342390A8}"/>
              </a:ext>
            </a:extLst>
          </p:cNvPr>
          <p:cNvSpPr>
            <a:spLocks noGrp="1"/>
          </p:cNvSpPr>
          <p:nvPr>
            <p:ph type="title"/>
          </p:nvPr>
        </p:nvSpPr>
        <p:spPr>
          <a:xfrm>
            <a:off x="1655478" y="244549"/>
            <a:ext cx="7927760" cy="646212"/>
          </a:xfrm>
        </p:spPr>
        <p:txBody>
          <a:bodyPr>
            <a:normAutofit/>
          </a:bodyPr>
          <a:lstStyle/>
          <a:p>
            <a:pPr algn="ctr"/>
            <a:r>
              <a:rPr lang="en-IN" sz="3200" b="1" i="1" dirty="0">
                <a:solidFill>
                  <a:schemeClr val="tx1"/>
                </a:solidFill>
                <a:latin typeface="Arial Rounded MT Bold" panose="020F0704030504030204" pitchFamily="34" charset="0"/>
              </a:rPr>
              <a:t>G. BREAK IT DOWN</a:t>
            </a:r>
          </a:p>
        </p:txBody>
      </p:sp>
      <p:sp>
        <p:nvSpPr>
          <p:cNvPr id="3" name="Text Placeholder 2">
            <a:extLst>
              <a:ext uri="{FF2B5EF4-FFF2-40B4-BE49-F238E27FC236}">
                <a16:creationId xmlns:a16="http://schemas.microsoft.com/office/drawing/2014/main" id="{366E8F7F-822C-4069-BEAB-88CA0E2033C5}"/>
              </a:ext>
            </a:extLst>
          </p:cNvPr>
          <p:cNvSpPr>
            <a:spLocks noGrp="1"/>
          </p:cNvSpPr>
          <p:nvPr>
            <p:ph type="body" idx="1"/>
          </p:nvPr>
        </p:nvSpPr>
        <p:spPr>
          <a:xfrm>
            <a:off x="563319" y="1018352"/>
            <a:ext cx="9346226" cy="2320272"/>
          </a:xfrm>
        </p:spPr>
        <p:txBody>
          <a:bodyPr>
            <a:normAutofit fontScale="85000" lnSpcReduction="20000"/>
          </a:bodyPr>
          <a:lstStyle/>
          <a:p>
            <a:pPr marL="342900" indent="-342900">
              <a:buFont typeface="Wingdings" panose="05000000000000000000" pitchFamily="2" charset="2"/>
              <a:buChar char="ü"/>
            </a:pPr>
            <a:r>
              <a:rPr lang="en-GB" dirty="0">
                <a:solidFill>
                  <a:schemeClr val="tx1"/>
                </a:solidFill>
                <a:highlight>
                  <a:srgbClr val="FFFF00"/>
                </a:highlight>
              </a:rPr>
              <a:t>Deep learning </a:t>
            </a:r>
            <a:r>
              <a:rPr lang="en-GB" dirty="0">
                <a:solidFill>
                  <a:schemeClr val="tx1"/>
                </a:solidFill>
              </a:rPr>
              <a:t>allows us to make </a:t>
            </a:r>
            <a:r>
              <a:rPr lang="en-GB" dirty="0">
                <a:solidFill>
                  <a:schemeClr val="tx1"/>
                </a:solidFill>
                <a:highlight>
                  <a:srgbClr val="FFFF00"/>
                </a:highlight>
              </a:rPr>
              <a:t>chatbots</a:t>
            </a:r>
            <a:r>
              <a:rPr lang="en-GB" dirty="0">
                <a:solidFill>
                  <a:schemeClr val="tx1"/>
                </a:solidFill>
              </a:rPr>
              <a:t> that are way more </a:t>
            </a:r>
            <a:r>
              <a:rPr lang="en-GB" dirty="0">
                <a:solidFill>
                  <a:schemeClr val="tx1"/>
                </a:solidFill>
                <a:highlight>
                  <a:srgbClr val="FFFF00"/>
                </a:highlight>
              </a:rPr>
              <a:t>humanlike</a:t>
            </a:r>
            <a:r>
              <a:rPr lang="en-GB" dirty="0">
                <a:solidFill>
                  <a:schemeClr val="tx1"/>
                </a:solidFill>
              </a:rPr>
              <a:t> than any kind of handcrafted chatbot we've made before.</a:t>
            </a:r>
          </a:p>
          <a:p>
            <a:pPr marL="342900" indent="-342900">
              <a:buFont typeface="Wingdings" panose="05000000000000000000" pitchFamily="2" charset="2"/>
              <a:buChar char="ü"/>
            </a:pPr>
            <a:r>
              <a:rPr lang="en-GB" dirty="0">
                <a:solidFill>
                  <a:schemeClr val="tx1"/>
                </a:solidFill>
                <a:highlight>
                  <a:srgbClr val="00FFFF"/>
                </a:highlight>
              </a:rPr>
              <a:t>End-to-end systems</a:t>
            </a:r>
            <a:r>
              <a:rPr lang="en-GB" dirty="0">
                <a:solidFill>
                  <a:schemeClr val="tx1"/>
                </a:solidFill>
              </a:rPr>
              <a:t> are systems that allow us to use a single model to give us our </a:t>
            </a:r>
            <a:r>
              <a:rPr lang="en-GB" dirty="0">
                <a:solidFill>
                  <a:schemeClr val="tx1"/>
                </a:solidFill>
                <a:highlight>
                  <a:srgbClr val="00FFFF"/>
                </a:highlight>
              </a:rPr>
              <a:t>desired outcome.</a:t>
            </a:r>
          </a:p>
          <a:p>
            <a:pPr marL="342900" indent="-342900">
              <a:buFont typeface="Wingdings" panose="05000000000000000000" pitchFamily="2" charset="2"/>
              <a:buChar char="ü"/>
            </a:pPr>
            <a:r>
              <a:rPr lang="en-GB" dirty="0">
                <a:solidFill>
                  <a:schemeClr val="tx1"/>
                </a:solidFill>
              </a:rPr>
              <a:t>We can </a:t>
            </a:r>
            <a:r>
              <a:rPr lang="en-GB" dirty="0">
                <a:solidFill>
                  <a:schemeClr val="tx1"/>
                </a:solidFill>
                <a:highlight>
                  <a:srgbClr val="00FF00"/>
                </a:highlight>
              </a:rPr>
              <a:t>use sequence-to-sequence models </a:t>
            </a:r>
            <a:r>
              <a:rPr lang="en-GB" dirty="0">
                <a:solidFill>
                  <a:schemeClr val="tx1"/>
                </a:solidFill>
              </a:rPr>
              <a:t>using two recurrent neural nets to </a:t>
            </a:r>
            <a:r>
              <a:rPr lang="en-GB" dirty="0">
                <a:solidFill>
                  <a:schemeClr val="tx1"/>
                </a:solidFill>
                <a:highlight>
                  <a:srgbClr val="00FF00"/>
                </a:highlight>
              </a:rPr>
              <a:t>create Career Counselling chatbots</a:t>
            </a:r>
            <a:endParaRPr lang="en-US" b="1" i="1" dirty="0">
              <a:solidFill>
                <a:schemeClr val="tx1"/>
              </a:solidFill>
              <a:highlight>
                <a:srgbClr val="00FF00"/>
              </a:highlight>
            </a:endParaRPr>
          </a:p>
          <a:p>
            <a:br>
              <a:rPr lang="en-US" b="1" i="1" dirty="0">
                <a:solidFill>
                  <a:srgbClr val="808285"/>
                </a:solidFill>
                <a:latin typeface="Helvetica Neue"/>
              </a:rPr>
            </a:br>
            <a:endParaRPr lang="en-IN" b="1" i="1" dirty="0"/>
          </a:p>
        </p:txBody>
      </p:sp>
      <p:sp>
        <p:nvSpPr>
          <p:cNvPr id="4" name="Slide Number Placeholder 3">
            <a:extLst>
              <a:ext uri="{FF2B5EF4-FFF2-40B4-BE49-F238E27FC236}">
                <a16:creationId xmlns:a16="http://schemas.microsoft.com/office/drawing/2014/main" id="{17CA46AA-4059-4EEF-80CE-F5C772DF3AD1}"/>
              </a:ext>
            </a:extLst>
          </p:cNvPr>
          <p:cNvSpPr>
            <a:spLocks noGrp="1"/>
          </p:cNvSpPr>
          <p:nvPr>
            <p:ph type="sldNum" sz="quarter" idx="12"/>
          </p:nvPr>
        </p:nvSpPr>
        <p:spPr/>
        <p:txBody>
          <a:bodyPr/>
          <a:lstStyle/>
          <a:p>
            <a:fld id="{19B51A1E-902D-48AF-9020-955120F399B6}" type="slidenum">
              <a:rPr lang="en-US" noProof="0" smtClean="0"/>
              <a:pPr/>
              <a:t>13</a:t>
            </a:fld>
            <a:endParaRPr lang="en-US" noProof="0" dirty="0"/>
          </a:p>
        </p:txBody>
      </p:sp>
      <p:sp>
        <p:nvSpPr>
          <p:cNvPr id="5" name="TextBox 4">
            <a:extLst>
              <a:ext uri="{FF2B5EF4-FFF2-40B4-BE49-F238E27FC236}">
                <a16:creationId xmlns:a16="http://schemas.microsoft.com/office/drawing/2014/main" id="{CC67DA60-D11E-414A-B236-87CE3F0B549D}"/>
              </a:ext>
            </a:extLst>
          </p:cNvPr>
          <p:cNvSpPr txBox="1"/>
          <p:nvPr/>
        </p:nvSpPr>
        <p:spPr>
          <a:xfrm>
            <a:off x="563319" y="2838893"/>
            <a:ext cx="10175565" cy="523220"/>
          </a:xfrm>
          <a:prstGeom prst="rect">
            <a:avLst/>
          </a:prstGeom>
          <a:noFill/>
        </p:spPr>
        <p:txBody>
          <a:bodyPr wrap="square" rtlCol="0">
            <a:spAutoFit/>
          </a:bodyPr>
          <a:lstStyle/>
          <a:p>
            <a:pPr algn="ctr"/>
            <a:r>
              <a:rPr lang="en-GB" sz="2800" b="1" i="1" dirty="0">
                <a:latin typeface="Arial Rounded MT Bold" panose="020F0704030504030204" pitchFamily="34" charset="0"/>
              </a:rPr>
              <a:t>H. RESULTS</a:t>
            </a:r>
          </a:p>
        </p:txBody>
      </p:sp>
      <p:sp>
        <p:nvSpPr>
          <p:cNvPr id="7" name="TextBox 6">
            <a:extLst>
              <a:ext uri="{FF2B5EF4-FFF2-40B4-BE49-F238E27FC236}">
                <a16:creationId xmlns:a16="http://schemas.microsoft.com/office/drawing/2014/main" id="{4D3DE8CA-5261-4689-88E4-A675A5009F82}"/>
              </a:ext>
            </a:extLst>
          </p:cNvPr>
          <p:cNvSpPr txBox="1"/>
          <p:nvPr/>
        </p:nvSpPr>
        <p:spPr>
          <a:xfrm>
            <a:off x="563319" y="3429000"/>
            <a:ext cx="10281890" cy="2862322"/>
          </a:xfrm>
          <a:prstGeom prst="rect">
            <a:avLst/>
          </a:prstGeom>
          <a:noFill/>
        </p:spPr>
        <p:txBody>
          <a:bodyPr wrap="square" rtlCol="0">
            <a:spAutoFit/>
          </a:bodyPr>
          <a:lstStyle/>
          <a:p>
            <a:pPr marL="285750" indent="-285750">
              <a:buFont typeface="Wingdings" panose="05000000000000000000" pitchFamily="2" charset="2"/>
              <a:buChar char="ü"/>
            </a:pPr>
            <a:r>
              <a:rPr lang="en-GB" b="1" i="1" dirty="0"/>
              <a:t>Humanlike chatbot</a:t>
            </a:r>
          </a:p>
          <a:p>
            <a:pPr marL="285750" indent="-285750">
              <a:buFont typeface="Wingdings" panose="05000000000000000000" pitchFamily="2" charset="2"/>
              <a:buChar char="ü"/>
            </a:pPr>
            <a:r>
              <a:rPr lang="en-GB" b="1" i="1" dirty="0"/>
              <a:t>Passed Turing Test</a:t>
            </a:r>
          </a:p>
          <a:p>
            <a:pPr marL="285750" indent="-285750">
              <a:buFont typeface="Wingdings" panose="05000000000000000000" pitchFamily="2" charset="2"/>
              <a:buChar char="ü"/>
            </a:pPr>
            <a:r>
              <a:rPr lang="en-GB" b="1" i="1" dirty="0"/>
              <a:t>Can play Music and Sports Activity</a:t>
            </a:r>
          </a:p>
          <a:p>
            <a:pPr marL="285750" indent="-285750">
              <a:buFont typeface="Wingdings" panose="05000000000000000000" pitchFamily="2" charset="2"/>
              <a:buChar char="ü"/>
            </a:pPr>
            <a:r>
              <a:rPr lang="en-GB" b="1" i="1" dirty="0"/>
              <a:t>Booking tickets can be done</a:t>
            </a:r>
          </a:p>
          <a:p>
            <a:pPr marL="285750" indent="-285750">
              <a:buFont typeface="Wingdings" panose="05000000000000000000" pitchFamily="2" charset="2"/>
              <a:buChar char="ü"/>
            </a:pPr>
            <a:r>
              <a:rPr lang="en-GB" b="1" i="1" dirty="0"/>
              <a:t>Career Counselling For High school Students</a:t>
            </a:r>
          </a:p>
          <a:p>
            <a:pPr marL="285750" indent="-285750">
              <a:buFont typeface="Wingdings" panose="05000000000000000000" pitchFamily="2" charset="2"/>
              <a:buChar char="ü"/>
            </a:pPr>
            <a:r>
              <a:rPr lang="en-GB" b="1" i="1" dirty="0"/>
              <a:t>Connectivity Among People’s</a:t>
            </a:r>
          </a:p>
          <a:p>
            <a:pPr marL="285750" indent="-285750">
              <a:buFont typeface="Wingdings" panose="05000000000000000000" pitchFamily="2" charset="2"/>
              <a:buChar char="ü"/>
            </a:pPr>
            <a:r>
              <a:rPr lang="en-GB" b="1" i="1" dirty="0"/>
              <a:t>Personal Assistant</a:t>
            </a:r>
          </a:p>
          <a:p>
            <a:pPr marL="285750" indent="-285750">
              <a:buFont typeface="Wingdings" panose="05000000000000000000" pitchFamily="2" charset="2"/>
              <a:buChar char="ü"/>
            </a:pPr>
            <a:r>
              <a:rPr lang="en-GB" b="1" i="1" dirty="0"/>
              <a:t>Mimic User Voice For Messaging and Phone Call</a:t>
            </a:r>
          </a:p>
          <a:p>
            <a:pPr marL="285750" indent="-285750">
              <a:buFont typeface="Wingdings" panose="05000000000000000000" pitchFamily="2" charset="2"/>
              <a:buChar char="ü"/>
            </a:pPr>
            <a:r>
              <a:rPr lang="en-GB" b="1" i="1" dirty="0"/>
              <a:t>Rank Prediction And Guide For All Competitive Exams</a:t>
            </a:r>
          </a:p>
          <a:p>
            <a:pPr marL="285750" indent="-285750">
              <a:buFont typeface="Wingdings" panose="05000000000000000000" pitchFamily="2" charset="2"/>
              <a:buChar char="ü"/>
            </a:pPr>
            <a:endParaRPr lang="en-GB" b="1" i="1" dirty="0"/>
          </a:p>
        </p:txBody>
      </p:sp>
    </p:spTree>
    <p:extLst>
      <p:ext uri="{BB962C8B-B14F-4D97-AF65-F5344CB8AC3E}">
        <p14:creationId xmlns:p14="http://schemas.microsoft.com/office/powerpoint/2010/main" val="215930066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a:srcRect/>
          <a:stretch/>
        </p:blipFill>
        <p:spPr>
          <a:xfrm>
            <a:off x="6879419" y="254314"/>
            <a:ext cx="4904790" cy="2800635"/>
          </a:xfrm>
        </p:spPr>
      </p:pic>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386082" y="233989"/>
            <a:ext cx="8204581" cy="1010020"/>
          </a:xfrm>
        </p:spPr>
        <p:txBody>
          <a:bodyPr>
            <a:normAutofit/>
          </a:bodyPr>
          <a:lstStyle/>
          <a:p>
            <a:r>
              <a:rPr lang="en-US" sz="2800" b="1" i="1" dirty="0">
                <a:solidFill>
                  <a:schemeClr val="tx1"/>
                </a:solidFill>
                <a:effectLst>
                  <a:outerShdw blurRad="38100" dist="38100" dir="2700000" algn="tl">
                    <a:srgbClr val="000000">
                      <a:alpha val="43137"/>
                    </a:srgbClr>
                  </a:outerShdw>
                </a:effectLst>
              </a:rPr>
              <a:t>A.  PROBLEM STATEMENT:</a:t>
            </a:r>
          </a:p>
          <a:p>
            <a:pPr marL="285750" indent="-285750">
              <a:buFont typeface="Wingdings" panose="05000000000000000000" pitchFamily="2" charset="2"/>
              <a:buChar char="q"/>
            </a:pPr>
            <a:r>
              <a:rPr lang="en-GB" b="1" i="1" dirty="0">
                <a:solidFill>
                  <a:schemeClr val="tx1"/>
                </a:solidFill>
                <a:effectLst>
                  <a:outerShdw blurRad="38100" dist="38100" dir="2700000" algn="tl">
                    <a:srgbClr val="000000">
                      <a:alpha val="43137"/>
                    </a:srgbClr>
                  </a:outerShdw>
                </a:effectLst>
                <a:latin typeface="Arial Rounded MT Bold" panose="020F0704030504030204" pitchFamily="34" charset="0"/>
              </a:rPr>
              <a:t>Career counselling Chatbot for Education, Entertainment and Sports</a:t>
            </a:r>
            <a:endParaRPr lang="en-US" b="1" i="1" dirty="0">
              <a:solidFill>
                <a:schemeClr val="tx1"/>
              </a:solidFill>
              <a:effectLst>
                <a:outerShdw blurRad="38100" dist="38100" dir="2700000" algn="tl">
                  <a:srgbClr val="000000">
                    <a:alpha val="43137"/>
                  </a:srgbClr>
                </a:outerShdw>
              </a:effectLst>
              <a:latin typeface="Arial Rounded MT Bold" panose="020F0704030504030204" pitchFamily="34" charset="0"/>
            </a:endParaRP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86082" y="1244009"/>
            <a:ext cx="10895062" cy="4965405"/>
          </a:xfrm>
        </p:spPr>
        <p:txBody>
          <a:bodyPr>
            <a:normAutofit/>
          </a:bodyPr>
          <a:lstStyle/>
          <a:p>
            <a:pPr marL="0" indent="0">
              <a:buNone/>
            </a:pPr>
            <a:r>
              <a:rPr lang="en-US" sz="2800" b="1" i="1" dirty="0">
                <a:solidFill>
                  <a:schemeClr val="tx1"/>
                </a:solidFill>
                <a:effectLst>
                  <a:outerShdw blurRad="38100" dist="38100" dir="2700000" algn="tl">
                    <a:srgbClr val="000000">
                      <a:alpha val="43137"/>
                    </a:srgbClr>
                  </a:outerShdw>
                </a:effectLst>
              </a:rPr>
              <a:t>B.   ABSTRACT:</a:t>
            </a:r>
          </a:p>
          <a:p>
            <a:r>
              <a:rPr lang="en-US" b="1" dirty="0">
                <a:solidFill>
                  <a:schemeClr val="tx1"/>
                </a:solidFill>
                <a:effectLst>
                  <a:outerShdw blurRad="38100" dist="38100" dir="2700000" algn="tl">
                    <a:srgbClr val="000000">
                      <a:alpha val="43137"/>
                    </a:srgbClr>
                  </a:outerShdw>
                </a:effectLst>
              </a:rPr>
              <a:t>Chatbot for </a:t>
            </a:r>
            <a:r>
              <a:rPr lang="en-US" b="1" dirty="0">
                <a:solidFill>
                  <a:schemeClr val="tx1"/>
                </a:solidFill>
                <a:effectLst>
                  <a:outerShdw blurRad="38100" dist="38100" dir="2700000" algn="tl">
                    <a:srgbClr val="000000">
                      <a:alpha val="43137"/>
                    </a:srgbClr>
                  </a:outerShdw>
                </a:effectLst>
                <a:highlight>
                  <a:srgbClr val="FFFF00"/>
                </a:highlight>
              </a:rPr>
              <a:t>science students </a:t>
            </a:r>
            <a:r>
              <a:rPr lang="en-US" b="1" dirty="0">
                <a:solidFill>
                  <a:schemeClr val="tx1"/>
                </a:solidFill>
                <a:effectLst>
                  <a:outerShdw blurRad="38100" dist="38100" dir="2700000" algn="tl">
                    <a:srgbClr val="000000">
                      <a:alpha val="43137"/>
                    </a:srgbClr>
                  </a:outerShdw>
                </a:effectLst>
              </a:rPr>
              <a:t>who intend on pursuing engineering in future. </a:t>
            </a:r>
          </a:p>
          <a:p>
            <a:r>
              <a:rPr lang="en-GB" sz="1900" b="1" dirty="0">
                <a:solidFill>
                  <a:schemeClr val="tx1"/>
                </a:solidFill>
                <a:latin typeface="Arial Rounded MT Bold" panose="020F0704030504030204" pitchFamily="34" charset="0"/>
              </a:rPr>
              <a:t>Our Bot has the ability to </a:t>
            </a:r>
            <a:r>
              <a:rPr lang="en-GB" sz="1900" b="1" dirty="0">
                <a:solidFill>
                  <a:schemeClr val="tx1"/>
                </a:solidFill>
                <a:highlight>
                  <a:srgbClr val="FFFF00"/>
                </a:highlight>
                <a:latin typeface="Arial Rounded MT Bold" panose="020F0704030504030204" pitchFamily="34" charset="0"/>
              </a:rPr>
              <a:t>mimic the User Voice </a:t>
            </a:r>
            <a:r>
              <a:rPr lang="en-GB" sz="1900" b="1" dirty="0">
                <a:solidFill>
                  <a:schemeClr val="tx1"/>
                </a:solidFill>
                <a:latin typeface="Arial Rounded MT Bold" panose="020F0704030504030204" pitchFamily="34" charset="0"/>
              </a:rPr>
              <a:t>and </a:t>
            </a:r>
            <a:r>
              <a:rPr lang="en-GB" sz="1900" b="1" dirty="0">
                <a:solidFill>
                  <a:schemeClr val="tx1"/>
                </a:solidFill>
                <a:highlight>
                  <a:srgbClr val="FFFF00"/>
                </a:highlight>
                <a:latin typeface="Arial Rounded MT Bold" panose="020F0704030504030204" pitchFamily="34" charset="0"/>
              </a:rPr>
              <a:t>passed the Turing Test</a:t>
            </a:r>
          </a:p>
          <a:p>
            <a:r>
              <a:rPr lang="en-GB" sz="1900" b="1" dirty="0">
                <a:solidFill>
                  <a:schemeClr val="tx1"/>
                </a:solidFill>
                <a:latin typeface="Arial Rounded MT Bold" panose="020F0704030504030204" pitchFamily="34" charset="0"/>
              </a:rPr>
              <a:t>It can also </a:t>
            </a:r>
            <a:r>
              <a:rPr lang="en-GB" sz="1900" b="1" dirty="0">
                <a:solidFill>
                  <a:schemeClr val="tx1"/>
                </a:solidFill>
                <a:highlight>
                  <a:srgbClr val="FF00FF"/>
                </a:highlight>
                <a:latin typeface="Arial Rounded MT Bold" panose="020F0704030504030204" pitchFamily="34" charset="0"/>
              </a:rPr>
              <a:t>make Phone calls </a:t>
            </a:r>
            <a:r>
              <a:rPr lang="en-GB" sz="1900" b="1" dirty="0">
                <a:solidFill>
                  <a:schemeClr val="tx1"/>
                </a:solidFill>
                <a:latin typeface="Arial Rounded MT Bold" panose="020F0704030504030204" pitchFamily="34" charset="0"/>
              </a:rPr>
              <a:t>and </a:t>
            </a:r>
            <a:r>
              <a:rPr lang="en-GB" sz="1900" b="1" dirty="0">
                <a:solidFill>
                  <a:schemeClr val="tx1"/>
                </a:solidFill>
                <a:highlight>
                  <a:srgbClr val="FF00FF"/>
                </a:highlight>
                <a:latin typeface="Arial Rounded MT Bold" panose="020F0704030504030204" pitchFamily="34" charset="0"/>
              </a:rPr>
              <a:t>message</a:t>
            </a:r>
            <a:r>
              <a:rPr lang="en-GB" sz="1900" b="1" dirty="0">
                <a:solidFill>
                  <a:schemeClr val="tx1"/>
                </a:solidFill>
                <a:latin typeface="Arial Rounded MT Bold" panose="020F0704030504030204" pitchFamily="34" charset="0"/>
              </a:rPr>
              <a:t> Like the </a:t>
            </a:r>
            <a:r>
              <a:rPr lang="en-GB" sz="1900" b="1" dirty="0" err="1">
                <a:solidFill>
                  <a:schemeClr val="tx1"/>
                </a:solidFill>
                <a:latin typeface="Arial Rounded MT Bold" panose="020F0704030504030204" pitchFamily="34" charset="0"/>
              </a:rPr>
              <a:t>ChatDot</a:t>
            </a:r>
            <a:r>
              <a:rPr lang="en-GB" sz="1900" b="1" dirty="0">
                <a:solidFill>
                  <a:schemeClr val="tx1"/>
                </a:solidFill>
                <a:latin typeface="Arial Rounded MT Bold" panose="020F0704030504030204" pitchFamily="34" charset="0"/>
              </a:rPr>
              <a:t> Owner With his permission</a:t>
            </a:r>
          </a:p>
          <a:p>
            <a:r>
              <a:rPr lang="en-GB" sz="1900" b="1" dirty="0" err="1">
                <a:solidFill>
                  <a:schemeClr val="tx1"/>
                </a:solidFill>
                <a:latin typeface="Arial Rounded MT Bold" panose="020F0704030504030204" pitchFamily="34" charset="0"/>
              </a:rPr>
              <a:t>ChatDot</a:t>
            </a:r>
            <a:r>
              <a:rPr lang="en-GB" sz="1900" b="1" dirty="0">
                <a:solidFill>
                  <a:schemeClr val="tx1"/>
                </a:solidFill>
                <a:latin typeface="Arial Rounded MT Bold" panose="020F0704030504030204" pitchFamily="34" charset="0"/>
              </a:rPr>
              <a:t>  mainly focused on Career Queries and Suggestion, in Addition to that it can Handle </a:t>
            </a:r>
            <a:r>
              <a:rPr lang="en-GB" sz="1900" b="1" dirty="0">
                <a:solidFill>
                  <a:schemeClr val="tx1"/>
                </a:solidFill>
                <a:highlight>
                  <a:srgbClr val="FFFF00"/>
                </a:highlight>
                <a:latin typeface="Arial Rounded MT Bold" panose="020F0704030504030204" pitchFamily="34" charset="0"/>
              </a:rPr>
              <a:t>Entertainment</a:t>
            </a:r>
            <a:r>
              <a:rPr lang="en-GB" sz="1900" b="1" dirty="0">
                <a:solidFill>
                  <a:schemeClr val="tx1"/>
                </a:solidFill>
                <a:latin typeface="Arial Rounded MT Bold" panose="020F0704030504030204" pitchFamily="34" charset="0"/>
              </a:rPr>
              <a:t> and </a:t>
            </a:r>
            <a:r>
              <a:rPr lang="en-GB" sz="1900" b="1" dirty="0">
                <a:solidFill>
                  <a:schemeClr val="tx1"/>
                </a:solidFill>
                <a:highlight>
                  <a:srgbClr val="FFFF00"/>
                </a:highlight>
                <a:latin typeface="Arial Rounded MT Bold" panose="020F0704030504030204" pitchFamily="34" charset="0"/>
              </a:rPr>
              <a:t>Sports Related Questions</a:t>
            </a:r>
          </a:p>
          <a:p>
            <a:r>
              <a:rPr lang="en-GB" sz="1900" b="1" dirty="0">
                <a:solidFill>
                  <a:schemeClr val="tx1"/>
                </a:solidFill>
                <a:highlight>
                  <a:srgbClr val="00FF00"/>
                </a:highlight>
                <a:latin typeface="Arial Rounded MT Bold" panose="020F0704030504030204" pitchFamily="34" charset="0"/>
              </a:rPr>
              <a:t>Memory Networking </a:t>
            </a:r>
            <a:r>
              <a:rPr lang="en-GB" sz="1900" b="1" dirty="0">
                <a:solidFill>
                  <a:schemeClr val="tx1"/>
                </a:solidFill>
                <a:latin typeface="Arial Rounded MT Bold" panose="020F0704030504030204" pitchFamily="34" charset="0"/>
              </a:rPr>
              <a:t>And </a:t>
            </a:r>
            <a:r>
              <a:rPr lang="en-GB" sz="1900" b="1" dirty="0">
                <a:solidFill>
                  <a:schemeClr val="tx1"/>
                </a:solidFill>
                <a:highlight>
                  <a:srgbClr val="00FFFF"/>
                </a:highlight>
                <a:latin typeface="Arial Rounded MT Bold" panose="020F0704030504030204" pitchFamily="34" charset="0"/>
              </a:rPr>
              <a:t>Connectivity</a:t>
            </a:r>
            <a:r>
              <a:rPr lang="en-GB" sz="1900" b="1" dirty="0">
                <a:solidFill>
                  <a:schemeClr val="tx1"/>
                </a:solidFill>
                <a:latin typeface="Arial Rounded MT Bold" panose="020F0704030504030204" pitchFamily="34" charset="0"/>
              </a:rPr>
              <a:t> Our the Special Features Of the </a:t>
            </a:r>
            <a:r>
              <a:rPr lang="en-GB" sz="1900" b="1" dirty="0" err="1">
                <a:solidFill>
                  <a:schemeClr val="tx1"/>
                </a:solidFill>
                <a:latin typeface="Arial Rounded MT Bold" panose="020F0704030504030204" pitchFamily="34" charset="0"/>
              </a:rPr>
              <a:t>ChatDot</a:t>
            </a:r>
            <a:endParaRPr lang="en-GB" sz="1900" b="1" dirty="0">
              <a:solidFill>
                <a:schemeClr val="tx1"/>
              </a:solidFill>
              <a:latin typeface="Arial Rounded MT Bold" panose="020F0704030504030204" pitchFamily="34" charset="0"/>
            </a:endParaRPr>
          </a:p>
          <a:p>
            <a:r>
              <a:rPr lang="en-US" b="1" dirty="0">
                <a:solidFill>
                  <a:schemeClr val="tx1"/>
                </a:solidFill>
                <a:effectLst>
                  <a:outerShdw blurRad="38100" dist="38100" dir="2700000" algn="tl">
                    <a:srgbClr val="000000">
                      <a:alpha val="43137"/>
                    </a:srgbClr>
                  </a:outerShdw>
                </a:effectLst>
              </a:rPr>
              <a:t>This PDF will describe the solution of an </a:t>
            </a:r>
            <a:r>
              <a:rPr lang="en-US" b="1" dirty="0">
                <a:solidFill>
                  <a:schemeClr val="tx1"/>
                </a:solidFill>
                <a:effectLst>
                  <a:outerShdw blurRad="38100" dist="38100" dir="2700000" algn="tl">
                    <a:srgbClr val="000000">
                      <a:alpha val="43137"/>
                    </a:srgbClr>
                  </a:outerShdw>
                </a:effectLst>
                <a:highlight>
                  <a:srgbClr val="FFFF00"/>
                </a:highlight>
              </a:rPr>
              <a:t>intelligent Career Counselling Bot</a:t>
            </a:r>
            <a:r>
              <a:rPr lang="en-US" b="1" dirty="0">
                <a:solidFill>
                  <a:schemeClr val="tx1"/>
                </a:solidFill>
                <a:effectLst>
                  <a:outerShdw blurRad="38100" dist="38100" dir="2700000" algn="tl">
                    <a:srgbClr val="000000">
                      <a:alpha val="43137"/>
                    </a:srgbClr>
                  </a:outerShdw>
                </a:effectLst>
              </a:rPr>
              <a:t>. </a:t>
            </a:r>
            <a:endParaRPr lang="en-GB" b="1" dirty="0">
              <a:solidFill>
                <a:schemeClr val="tx1"/>
              </a:solidFill>
              <a:effectLst>
                <a:outerShdw blurRad="38100" dist="38100" dir="2700000" algn="tl">
                  <a:srgbClr val="000000">
                    <a:alpha val="43137"/>
                  </a:srgbClr>
                </a:outerShdw>
              </a:effectLst>
            </a:endParaRPr>
          </a:p>
          <a:p>
            <a:r>
              <a:rPr lang="en-US" b="1" dirty="0">
                <a:solidFill>
                  <a:schemeClr val="tx1"/>
                </a:solidFill>
                <a:effectLst>
                  <a:outerShdw blurRad="38100" dist="38100" dir="2700000" algn="tl">
                    <a:srgbClr val="000000">
                      <a:alpha val="43137"/>
                    </a:srgbClr>
                  </a:outerShdw>
                </a:effectLst>
              </a:rPr>
              <a:t>Career Counselling Bot is built using </a:t>
            </a:r>
            <a:r>
              <a:rPr lang="en-US" b="1" dirty="0">
                <a:solidFill>
                  <a:schemeClr val="tx1"/>
                </a:solidFill>
                <a:effectLst>
                  <a:outerShdw blurRad="38100" dist="38100" dir="2700000" algn="tl">
                    <a:srgbClr val="000000">
                      <a:alpha val="43137"/>
                    </a:srgbClr>
                  </a:outerShdw>
                </a:effectLst>
                <a:highlight>
                  <a:srgbClr val="FFFF00"/>
                </a:highlight>
              </a:rPr>
              <a:t>artificial intelligence algorithms</a:t>
            </a:r>
            <a:r>
              <a:rPr lang="en-US" b="1" dirty="0">
                <a:solidFill>
                  <a:schemeClr val="tx1"/>
                </a:solidFill>
                <a:effectLst>
                  <a:outerShdw blurRad="38100" dist="38100" dir="2700000" algn="tl">
                    <a:srgbClr val="000000">
                      <a:alpha val="43137"/>
                    </a:srgbClr>
                  </a:outerShdw>
                </a:effectLst>
              </a:rPr>
              <a:t> that are used for </a:t>
            </a:r>
            <a:r>
              <a:rPr lang="en-US" b="1" dirty="0" err="1">
                <a:solidFill>
                  <a:schemeClr val="tx1"/>
                </a:solidFill>
                <a:effectLst>
                  <a:outerShdw blurRad="38100" dist="38100" dir="2700000" algn="tl">
                    <a:srgbClr val="000000">
                      <a:alpha val="43137"/>
                    </a:srgbClr>
                  </a:outerShdw>
                </a:effectLst>
              </a:rPr>
              <a:t>analysing</a:t>
            </a:r>
            <a:r>
              <a:rPr lang="en-US" b="1" dirty="0">
                <a:solidFill>
                  <a:schemeClr val="tx1"/>
                </a:solidFill>
                <a:effectLst>
                  <a:outerShdw blurRad="38100" dist="38100" dir="2700000" algn="tl">
                    <a:srgbClr val="000000">
                      <a:alpha val="43137"/>
                    </a:srgbClr>
                  </a:outerShdw>
                </a:effectLst>
              </a:rPr>
              <a:t> user’s queries and understand user’s message.</a:t>
            </a:r>
            <a:endParaRPr lang="en-GB" b="1" dirty="0">
              <a:solidFill>
                <a:schemeClr val="tx1"/>
              </a:solidFill>
              <a:effectLst>
                <a:outerShdw blurRad="38100" dist="38100" dir="2700000" algn="tl">
                  <a:srgbClr val="000000">
                    <a:alpha val="43137"/>
                  </a:srgbClr>
                </a:outerShdw>
              </a:effectLst>
            </a:endParaRPr>
          </a:p>
          <a:p>
            <a:r>
              <a:rPr lang="en-US" b="1" dirty="0">
                <a:solidFill>
                  <a:schemeClr val="tx1"/>
                </a:solidFill>
              </a:rPr>
              <a:t>Keywords: </a:t>
            </a:r>
            <a:r>
              <a:rPr lang="en-US" b="1" dirty="0">
                <a:solidFill>
                  <a:schemeClr val="tx1"/>
                </a:solidFill>
                <a:effectLst>
                  <a:outerShdw blurRad="38100" dist="38100" dir="2700000" algn="tl">
                    <a:srgbClr val="000000">
                      <a:alpha val="43137"/>
                    </a:srgbClr>
                  </a:outerShdw>
                </a:effectLst>
                <a:latin typeface="Arial Rounded MT Bold" panose="020F0704030504030204" pitchFamily="34" charset="0"/>
              </a:rPr>
              <a:t>Chatbots , NLP , Knowledge base , Artificial intelligence </a:t>
            </a:r>
            <a:r>
              <a:rPr lang="en-US" dirty="0">
                <a:solidFill>
                  <a:schemeClr val="tx1"/>
                </a:solidFill>
              </a:rPr>
              <a:t>.</a:t>
            </a:r>
            <a:r>
              <a:rPr lang="en-GB" dirty="0">
                <a:solidFill>
                  <a:schemeClr val="tx1"/>
                </a:solidFill>
              </a:rPr>
              <a:t> </a:t>
            </a:r>
            <a:r>
              <a:rPr lang="en-US" dirty="0">
                <a:solidFill>
                  <a:schemeClr val="tx1"/>
                </a:solidFill>
              </a:rPr>
              <a:t> </a:t>
            </a:r>
            <a:r>
              <a:rPr lang="en-US" b="1" i="1" dirty="0">
                <a:solidFill>
                  <a:schemeClr val="tx1"/>
                </a:solidFill>
              </a:rPr>
              <a:t>                                                                                                                                                                                                                                                                                                                                                          </a:t>
            </a:r>
          </a:p>
          <a:p>
            <a:pPr marL="0" indent="0">
              <a:buNone/>
            </a:pPr>
            <a:endParaRPr lang="en-US" sz="2800" b="1" i="1"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32974669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normAutofit fontScale="90000"/>
          </a:bodyPr>
          <a:lstStyle/>
          <a:p>
            <a:r>
              <a:rPr lang="en-US" b="1" dirty="0">
                <a:solidFill>
                  <a:schemeClr val="tx1"/>
                </a:solidFill>
                <a:effectLst>
                  <a:outerShdw blurRad="38100" dist="38100" dir="2700000" algn="tl">
                    <a:srgbClr val="000000">
                      <a:alpha val="43137"/>
                    </a:srgbClr>
                  </a:outerShdw>
                </a:effectLst>
                <a:latin typeface="Arial Rounded MT Bold" panose="020F0704030504030204" pitchFamily="34" charset="0"/>
              </a:rPr>
              <a:t>C.  TECHNOLOGY STACK:</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US" smtClean="0"/>
              <a:pPr/>
              <a:t>3</a:t>
            </a:fld>
            <a:endParaRPr lang="en-US" dirty="0"/>
          </a:p>
        </p:txBody>
      </p:sp>
      <p:pic>
        <p:nvPicPr>
          <p:cNvPr id="17" name="Picture Placeholder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2"/>
          <a:srcRect/>
          <a:stretch/>
        </p:blipFill>
        <p:spPr>
          <a:xfrm>
            <a:off x="8812420" y="1437014"/>
            <a:ext cx="2405261" cy="1603507"/>
          </a:xfrm>
        </p:spPr>
      </p:pic>
      <p:pic>
        <p:nvPicPr>
          <p:cNvPr id="19" name="Picture Placeholder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3"/>
          <a:srcRect/>
          <a:stretch/>
        </p:blipFill>
        <p:spPr>
          <a:xfrm>
            <a:off x="8952430" y="3552739"/>
            <a:ext cx="2125239" cy="2125239"/>
          </a:xfrm>
        </p:spPr>
      </p:pic>
      <p:graphicFrame>
        <p:nvGraphicFramePr>
          <p:cNvPr id="9" name="Table 9">
            <a:extLst>
              <a:ext uri="{FF2B5EF4-FFF2-40B4-BE49-F238E27FC236}">
                <a16:creationId xmlns:a16="http://schemas.microsoft.com/office/drawing/2014/main" id="{C39D1694-16E3-4B3B-BAC7-07308584EEBC}"/>
              </a:ext>
            </a:extLst>
          </p:cNvPr>
          <p:cNvGraphicFramePr>
            <a:graphicFrameLocks noGrp="1"/>
          </p:cNvGraphicFramePr>
          <p:nvPr>
            <p:extLst>
              <p:ext uri="{D42A27DB-BD31-4B8C-83A1-F6EECF244321}">
                <p14:modId xmlns:p14="http://schemas.microsoft.com/office/powerpoint/2010/main" val="1566898070"/>
              </p:ext>
            </p:extLst>
          </p:nvPr>
        </p:nvGraphicFramePr>
        <p:xfrm>
          <a:off x="432000" y="1183002"/>
          <a:ext cx="8128000" cy="736600"/>
        </p:xfrm>
        <a:graphic>
          <a:graphicData uri="http://schemas.openxmlformats.org/drawingml/2006/table">
            <a:tbl>
              <a:tblPr firstRow="1" bandRow="1">
                <a:tableStyleId>{8EC20E35-A176-4012-BC5E-935CFFF8708E}</a:tableStyleId>
              </a:tblPr>
              <a:tblGrid>
                <a:gridCol w="4064000">
                  <a:extLst>
                    <a:ext uri="{9D8B030D-6E8A-4147-A177-3AD203B41FA5}">
                      <a16:colId xmlns:a16="http://schemas.microsoft.com/office/drawing/2014/main" val="2760205927"/>
                    </a:ext>
                  </a:extLst>
                </a:gridCol>
                <a:gridCol w="4064000">
                  <a:extLst>
                    <a:ext uri="{9D8B030D-6E8A-4147-A177-3AD203B41FA5}">
                      <a16:colId xmlns:a16="http://schemas.microsoft.com/office/drawing/2014/main" val="3315092088"/>
                    </a:ext>
                  </a:extLst>
                </a:gridCol>
              </a:tblGrid>
              <a:tr h="251778">
                <a:tc>
                  <a:txBody>
                    <a:bodyPr/>
                    <a:lstStyle/>
                    <a:p>
                      <a:r>
                        <a:rPr lang="en-GB" dirty="0"/>
                        <a:t> TOOL</a:t>
                      </a:r>
                    </a:p>
                  </a:txBody>
                  <a:tcPr/>
                </a:tc>
                <a:tc>
                  <a:txBody>
                    <a:bodyPr/>
                    <a:lstStyle/>
                    <a:p>
                      <a:r>
                        <a:rPr lang="en-GB" dirty="0"/>
                        <a:t>MACHINE LEARNING LIBRARY</a:t>
                      </a:r>
                    </a:p>
                  </a:txBody>
                  <a:tcPr/>
                </a:tc>
                <a:extLst>
                  <a:ext uri="{0D108BD9-81ED-4DB2-BD59-A6C34878D82A}">
                    <a16:rowId xmlns:a16="http://schemas.microsoft.com/office/drawing/2014/main" val="2674409405"/>
                  </a:ext>
                </a:extLst>
              </a:tr>
              <a:tr h="370840">
                <a:tc>
                  <a:txBody>
                    <a:bodyPr/>
                    <a:lstStyle/>
                    <a:p>
                      <a:r>
                        <a:rPr lang="en-GB" b="1" dirty="0"/>
                        <a:t>CONDA(PYTHON)</a:t>
                      </a:r>
                    </a:p>
                  </a:txBody>
                  <a:tcPr/>
                </a:tc>
                <a:tc>
                  <a:txBody>
                    <a:bodyPr/>
                    <a:lstStyle/>
                    <a:p>
                      <a:r>
                        <a:rPr lang="en-GB" b="1" dirty="0"/>
                        <a:t>GOOGLE’S TENSORFLOW</a:t>
                      </a:r>
                    </a:p>
                  </a:txBody>
                  <a:tcPr/>
                </a:tc>
                <a:extLst>
                  <a:ext uri="{0D108BD9-81ED-4DB2-BD59-A6C34878D82A}">
                    <a16:rowId xmlns:a16="http://schemas.microsoft.com/office/drawing/2014/main" val="4113301490"/>
                  </a:ext>
                </a:extLst>
              </a:tr>
            </a:tbl>
          </a:graphicData>
        </a:graphic>
      </p:graphicFrame>
      <p:graphicFrame>
        <p:nvGraphicFramePr>
          <p:cNvPr id="11" name="Table 11">
            <a:extLst>
              <a:ext uri="{FF2B5EF4-FFF2-40B4-BE49-F238E27FC236}">
                <a16:creationId xmlns:a16="http://schemas.microsoft.com/office/drawing/2014/main" id="{9CC4FBE7-9BE1-499B-9813-E4FADE3C85B1}"/>
              </a:ext>
            </a:extLst>
          </p:cNvPr>
          <p:cNvGraphicFramePr>
            <a:graphicFrameLocks noGrp="1"/>
          </p:cNvGraphicFramePr>
          <p:nvPr>
            <p:extLst>
              <p:ext uri="{D42A27DB-BD31-4B8C-83A1-F6EECF244321}">
                <p14:modId xmlns:p14="http://schemas.microsoft.com/office/powerpoint/2010/main" val="360658180"/>
              </p:ext>
            </p:extLst>
          </p:nvPr>
        </p:nvGraphicFramePr>
        <p:xfrm>
          <a:off x="432000" y="2130184"/>
          <a:ext cx="8128000" cy="736600"/>
        </p:xfrm>
        <a:graphic>
          <a:graphicData uri="http://schemas.openxmlformats.org/drawingml/2006/table">
            <a:tbl>
              <a:tblPr firstRow="1" bandRow="1">
                <a:tableStyleId>{8EC20E35-A176-4012-BC5E-935CFFF8708E}</a:tableStyleId>
              </a:tblPr>
              <a:tblGrid>
                <a:gridCol w="4064000">
                  <a:extLst>
                    <a:ext uri="{9D8B030D-6E8A-4147-A177-3AD203B41FA5}">
                      <a16:colId xmlns:a16="http://schemas.microsoft.com/office/drawing/2014/main" val="2886659629"/>
                    </a:ext>
                  </a:extLst>
                </a:gridCol>
                <a:gridCol w="4064000">
                  <a:extLst>
                    <a:ext uri="{9D8B030D-6E8A-4147-A177-3AD203B41FA5}">
                      <a16:colId xmlns:a16="http://schemas.microsoft.com/office/drawing/2014/main" val="3165569072"/>
                    </a:ext>
                  </a:extLst>
                </a:gridCol>
              </a:tblGrid>
              <a:tr h="256245">
                <a:tc>
                  <a:txBody>
                    <a:bodyPr/>
                    <a:lstStyle/>
                    <a:p>
                      <a:r>
                        <a:rPr lang="en-GB" dirty="0"/>
                        <a:t>NEURAL NETWORK LIBRARY</a:t>
                      </a:r>
                    </a:p>
                  </a:txBody>
                  <a:tcPr/>
                </a:tc>
                <a:tc>
                  <a:txBody>
                    <a:bodyPr/>
                    <a:lstStyle/>
                    <a:p>
                      <a:r>
                        <a:rPr lang="en-GB" dirty="0"/>
                        <a:t>BOTFLOW CREATION</a:t>
                      </a:r>
                    </a:p>
                  </a:txBody>
                  <a:tcPr/>
                </a:tc>
                <a:extLst>
                  <a:ext uri="{0D108BD9-81ED-4DB2-BD59-A6C34878D82A}">
                    <a16:rowId xmlns:a16="http://schemas.microsoft.com/office/drawing/2014/main" val="1525455869"/>
                  </a:ext>
                </a:extLst>
              </a:tr>
              <a:tr h="370840">
                <a:tc>
                  <a:txBody>
                    <a:bodyPr/>
                    <a:lstStyle/>
                    <a:p>
                      <a:r>
                        <a:rPr lang="en-GB" b="1" dirty="0"/>
                        <a:t>KERAS</a:t>
                      </a:r>
                    </a:p>
                  </a:txBody>
                  <a:tcPr/>
                </a:tc>
                <a:tc>
                  <a:txBody>
                    <a:bodyPr/>
                    <a:lstStyle/>
                    <a:p>
                      <a:r>
                        <a:rPr lang="en-US" sz="1800" b="1" kern="1200" dirty="0">
                          <a:solidFill>
                            <a:schemeClr val="dk1"/>
                          </a:solidFill>
                          <a:effectLst/>
                          <a:latin typeface="+mn-lt"/>
                          <a:ea typeface="+mn-ea"/>
                          <a:cs typeface="+mn-cs"/>
                        </a:rPr>
                        <a:t>Converse.ai, </a:t>
                      </a:r>
                      <a:r>
                        <a:rPr lang="en-US" sz="1800" b="1" kern="1200" dirty="0" err="1">
                          <a:solidFill>
                            <a:schemeClr val="dk1"/>
                          </a:solidFill>
                          <a:effectLst/>
                          <a:latin typeface="+mn-lt"/>
                          <a:ea typeface="+mn-ea"/>
                          <a:cs typeface="+mn-cs"/>
                        </a:rPr>
                        <a:t>ManyChat</a:t>
                      </a:r>
                      <a:r>
                        <a:rPr lang="en-US" sz="1800" b="1" kern="1200" dirty="0">
                          <a:solidFill>
                            <a:schemeClr val="dk1"/>
                          </a:solidFill>
                          <a:effectLst/>
                          <a:latin typeface="+mn-lt"/>
                          <a:ea typeface="+mn-ea"/>
                          <a:cs typeface="+mn-cs"/>
                        </a:rPr>
                        <a:t> , Octane.ai</a:t>
                      </a:r>
                      <a:endParaRPr lang="en-GB" b="1" dirty="0"/>
                    </a:p>
                  </a:txBody>
                  <a:tcPr/>
                </a:tc>
                <a:extLst>
                  <a:ext uri="{0D108BD9-81ED-4DB2-BD59-A6C34878D82A}">
                    <a16:rowId xmlns:a16="http://schemas.microsoft.com/office/drawing/2014/main" val="3990106794"/>
                  </a:ext>
                </a:extLst>
              </a:tr>
            </a:tbl>
          </a:graphicData>
        </a:graphic>
      </p:graphicFrame>
      <p:graphicFrame>
        <p:nvGraphicFramePr>
          <p:cNvPr id="13" name="Table 14">
            <a:extLst>
              <a:ext uri="{FF2B5EF4-FFF2-40B4-BE49-F238E27FC236}">
                <a16:creationId xmlns:a16="http://schemas.microsoft.com/office/drawing/2014/main" id="{71ECD3E3-1AE7-4D97-8F4B-044E77B9196B}"/>
              </a:ext>
            </a:extLst>
          </p:cNvPr>
          <p:cNvGraphicFramePr>
            <a:graphicFrameLocks noGrp="1"/>
          </p:cNvGraphicFramePr>
          <p:nvPr>
            <p:extLst>
              <p:ext uri="{D42A27DB-BD31-4B8C-83A1-F6EECF244321}">
                <p14:modId xmlns:p14="http://schemas.microsoft.com/office/powerpoint/2010/main" val="1499480016"/>
              </p:ext>
            </p:extLst>
          </p:nvPr>
        </p:nvGraphicFramePr>
        <p:xfrm>
          <a:off x="432000" y="3009707"/>
          <a:ext cx="8128000" cy="2103120"/>
        </p:xfrm>
        <a:graphic>
          <a:graphicData uri="http://schemas.openxmlformats.org/drawingml/2006/table">
            <a:tbl>
              <a:tblPr firstRow="1" bandRow="1">
                <a:tableStyleId>{8EC20E35-A176-4012-BC5E-935CFFF8708E}</a:tableStyleId>
              </a:tblPr>
              <a:tblGrid>
                <a:gridCol w="4064000">
                  <a:extLst>
                    <a:ext uri="{9D8B030D-6E8A-4147-A177-3AD203B41FA5}">
                      <a16:colId xmlns:a16="http://schemas.microsoft.com/office/drawing/2014/main" val="421327535"/>
                    </a:ext>
                  </a:extLst>
                </a:gridCol>
                <a:gridCol w="4064000">
                  <a:extLst>
                    <a:ext uri="{9D8B030D-6E8A-4147-A177-3AD203B41FA5}">
                      <a16:colId xmlns:a16="http://schemas.microsoft.com/office/drawing/2014/main" val="4264564985"/>
                    </a:ext>
                  </a:extLst>
                </a:gridCol>
              </a:tblGrid>
              <a:tr h="323666">
                <a:tc>
                  <a:txBody>
                    <a:bodyPr/>
                    <a:lstStyle/>
                    <a:p>
                      <a:r>
                        <a:rPr lang="en-GB" dirty="0"/>
                        <a:t>API</a:t>
                      </a:r>
                    </a:p>
                  </a:txBody>
                  <a:tcPr/>
                </a:tc>
                <a:tc>
                  <a:txBody>
                    <a:bodyPr/>
                    <a:lstStyle/>
                    <a:p>
                      <a:r>
                        <a:rPr lang="en-GB" dirty="0"/>
                        <a:t>DATASET</a:t>
                      </a:r>
                    </a:p>
                  </a:txBody>
                  <a:tcPr/>
                </a:tc>
                <a:extLst>
                  <a:ext uri="{0D108BD9-81ED-4DB2-BD59-A6C34878D82A}">
                    <a16:rowId xmlns:a16="http://schemas.microsoft.com/office/drawing/2014/main" val="3467570587"/>
                  </a:ext>
                </a:extLst>
              </a:tr>
              <a:tr h="1281850">
                <a:tc>
                  <a:txBody>
                    <a:bodyPr/>
                    <a:lstStyle/>
                    <a:p>
                      <a:r>
                        <a:rPr lang="en-GB" b="1" dirty="0"/>
                        <a:t>GOOGLE’S CLOUD NATURAL LANGUAGE API</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1. Dialogue Dataset by Cornell University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2. Dot Dataset(info regarding Career </a:t>
                      </a:r>
                      <a:r>
                        <a:rPr lang="en-US" sz="1800" b="1" kern="1200" dirty="0" err="1">
                          <a:solidFill>
                            <a:schemeClr val="dk1"/>
                          </a:solidFill>
                          <a:effectLst/>
                          <a:latin typeface="+mn-lt"/>
                          <a:ea typeface="+mn-ea"/>
                          <a:cs typeface="+mn-cs"/>
                        </a:rPr>
                        <a:t>Choice,sports</a:t>
                      </a:r>
                      <a:r>
                        <a:rPr lang="en-US" sz="1800" b="1" kern="1200" dirty="0">
                          <a:solidFill>
                            <a:schemeClr val="dk1"/>
                          </a:solidFill>
                          <a:effectLst/>
                          <a:latin typeface="+mn-lt"/>
                          <a:ea typeface="+mn-ea"/>
                          <a:cs typeface="+mn-cs"/>
                        </a:rPr>
                        <a:t> and entertainment)</a:t>
                      </a:r>
                      <a:endParaRPr lang="en-GB" sz="1800" b="1" kern="1200" dirty="0">
                        <a:solidFill>
                          <a:schemeClr val="dk1"/>
                        </a:solidFill>
                        <a:effectLst/>
                        <a:latin typeface="+mn-lt"/>
                        <a:ea typeface="+mn-ea"/>
                        <a:cs typeface="+mn-cs"/>
                      </a:endParaRPr>
                    </a:p>
                    <a:p>
                      <a:endParaRPr lang="en-GB" dirty="0"/>
                    </a:p>
                  </a:txBody>
                  <a:tcPr/>
                </a:tc>
                <a:extLst>
                  <a:ext uri="{0D108BD9-81ED-4DB2-BD59-A6C34878D82A}">
                    <a16:rowId xmlns:a16="http://schemas.microsoft.com/office/drawing/2014/main" val="878143263"/>
                  </a:ext>
                </a:extLst>
              </a:tr>
            </a:tbl>
          </a:graphicData>
        </a:graphic>
      </p:graphicFrame>
      <p:sp>
        <p:nvSpPr>
          <p:cNvPr id="18" name="TextBox 17">
            <a:extLst>
              <a:ext uri="{FF2B5EF4-FFF2-40B4-BE49-F238E27FC236}">
                <a16:creationId xmlns:a16="http://schemas.microsoft.com/office/drawing/2014/main" id="{2D967AF9-66BB-4B81-A691-EBAED1DD601A}"/>
              </a:ext>
            </a:extLst>
          </p:cNvPr>
          <p:cNvSpPr txBox="1"/>
          <p:nvPr/>
        </p:nvSpPr>
        <p:spPr>
          <a:xfrm>
            <a:off x="432000" y="5103628"/>
            <a:ext cx="8128000" cy="646331"/>
          </a:xfrm>
          <a:prstGeom prst="rect">
            <a:avLst/>
          </a:prstGeom>
          <a:noFill/>
        </p:spPr>
        <p:txBody>
          <a:bodyPr wrap="square" rtlCol="0">
            <a:spAutoFit/>
          </a:bodyPr>
          <a:lstStyle/>
          <a:p>
            <a:r>
              <a:rPr lang="en-GB" b="1" dirty="0">
                <a:latin typeface="Arial Rounded MT Bold" panose="020F0704030504030204" pitchFamily="34" charset="0"/>
              </a:rPr>
              <a:t>NOTE: THE COMPLETE MODULE AND LIBRARY IS MENTIONED IN PAGE NO:6</a:t>
            </a:r>
          </a:p>
        </p:txBody>
      </p:sp>
    </p:spTree>
    <p:extLst>
      <p:ext uri="{BB962C8B-B14F-4D97-AF65-F5344CB8AC3E}">
        <p14:creationId xmlns:p14="http://schemas.microsoft.com/office/powerpoint/2010/main" val="289385455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548959" y="15578"/>
            <a:ext cx="9541340" cy="654698"/>
          </a:xfrm>
        </p:spPr>
        <p:txBody>
          <a:bodyPr>
            <a:normAutofit/>
          </a:bodyPr>
          <a:lstStyle/>
          <a:p>
            <a:pPr algn="ctr"/>
            <a:r>
              <a:rPr lang="en-US" sz="3200" b="1" dirty="0">
                <a:solidFill>
                  <a:schemeClr val="tx1"/>
                </a:solidFill>
                <a:effectLst>
                  <a:outerShdw blurRad="38100" dist="38100" dir="2700000" algn="tl">
                    <a:srgbClr val="000000">
                      <a:alpha val="43137"/>
                    </a:srgbClr>
                  </a:outerShdw>
                </a:effectLst>
                <a:latin typeface="Arial Rounded MT Bold" panose="020F0704030504030204" pitchFamily="34" charset="0"/>
              </a:rPr>
              <a:t>            </a:t>
            </a:r>
            <a:r>
              <a:rPr lang="en-US" sz="3200" b="1" i="1" dirty="0">
                <a:solidFill>
                  <a:schemeClr val="tx1"/>
                </a:solidFill>
                <a:effectLst>
                  <a:outerShdw blurRad="38100" dist="38100" dir="2700000" algn="tl">
                    <a:srgbClr val="000000">
                      <a:alpha val="43137"/>
                    </a:srgbClr>
                  </a:outerShdw>
                </a:effectLst>
                <a:latin typeface="Arial Rounded MT Bold" panose="020F0704030504030204" pitchFamily="34" charset="0"/>
              </a:rPr>
              <a:t>PROPOSED SOLUTION</a:t>
            </a:r>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501307" y="715142"/>
            <a:ext cx="11189386" cy="4474130"/>
          </a:xfrm>
        </p:spPr>
        <p:txBody>
          <a:bodyPr>
            <a:normAutofit/>
          </a:bodyPr>
          <a:lstStyle/>
          <a:p>
            <a:pPr marL="285750" indent="-285750">
              <a:buFont typeface="Wingdings" panose="05000000000000000000" pitchFamily="2" charset="2"/>
              <a:buChar char="Ø"/>
            </a:pPr>
            <a:r>
              <a:rPr lang="en-US" i="1" dirty="0">
                <a:solidFill>
                  <a:schemeClr val="tx1"/>
                </a:solidFill>
              </a:rPr>
              <a:t>The aim of</a:t>
            </a:r>
            <a:r>
              <a:rPr lang="en-US" i="1" dirty="0">
                <a:solidFill>
                  <a:schemeClr val="tx1"/>
                </a:solidFill>
                <a:highlight>
                  <a:srgbClr val="00FF00"/>
                </a:highlight>
              </a:rPr>
              <a:t> counselling bot </a:t>
            </a:r>
            <a:r>
              <a:rPr lang="en-US" i="1" dirty="0">
                <a:solidFill>
                  <a:schemeClr val="tx1"/>
                </a:solidFill>
              </a:rPr>
              <a:t>will help students clear their doubts related to engineering degree/branches and  ALL  Competitive Exams</a:t>
            </a:r>
            <a:endParaRPr lang="en-GB" i="1" dirty="0">
              <a:solidFill>
                <a:schemeClr val="tx1"/>
              </a:solidFill>
            </a:endParaRPr>
          </a:p>
          <a:p>
            <a:pPr marL="285750" indent="-285750">
              <a:buFont typeface="Wingdings" panose="05000000000000000000" pitchFamily="2" charset="2"/>
              <a:buChar char="Ø"/>
            </a:pPr>
            <a:r>
              <a:rPr lang="en-US" i="1" dirty="0">
                <a:solidFill>
                  <a:schemeClr val="tx1"/>
                </a:solidFill>
              </a:rPr>
              <a:t>Some </a:t>
            </a:r>
            <a:r>
              <a:rPr lang="en-US" i="1" dirty="0">
                <a:solidFill>
                  <a:schemeClr val="tx1"/>
                </a:solidFill>
                <a:highlight>
                  <a:srgbClr val="00FF00"/>
                </a:highlight>
              </a:rPr>
              <a:t>Knowledge</a:t>
            </a:r>
            <a:r>
              <a:rPr lang="en-US" i="1" dirty="0">
                <a:solidFill>
                  <a:schemeClr val="tx1"/>
                </a:solidFill>
              </a:rPr>
              <a:t> has been </a:t>
            </a:r>
            <a:r>
              <a:rPr lang="en-US" i="1" dirty="0">
                <a:solidFill>
                  <a:schemeClr val="tx1"/>
                </a:solidFill>
                <a:highlight>
                  <a:srgbClr val="00FF00"/>
                </a:highlight>
              </a:rPr>
              <a:t>embedded</a:t>
            </a:r>
            <a:r>
              <a:rPr lang="en-US" i="1" dirty="0">
                <a:solidFill>
                  <a:schemeClr val="tx1"/>
                </a:solidFill>
              </a:rPr>
              <a:t> into the machine so that it identifies the sentences and making a decision itself as response to answer a question. </a:t>
            </a:r>
          </a:p>
          <a:p>
            <a:pPr marL="285750" indent="-285750">
              <a:buFont typeface="Wingdings" panose="05000000000000000000" pitchFamily="2" charset="2"/>
              <a:buChar char="Ø"/>
            </a:pPr>
            <a:r>
              <a:rPr lang="en-US" i="1" dirty="0">
                <a:solidFill>
                  <a:schemeClr val="tx1"/>
                </a:solidFill>
              </a:rPr>
              <a:t>The response principle is to extract the </a:t>
            </a:r>
            <a:r>
              <a:rPr lang="en-US" i="1" dirty="0">
                <a:solidFill>
                  <a:schemeClr val="tx1"/>
                </a:solidFill>
                <a:highlight>
                  <a:srgbClr val="00FF00"/>
                </a:highlight>
              </a:rPr>
              <a:t>tokens</a:t>
            </a:r>
            <a:r>
              <a:rPr lang="en-US" i="1" dirty="0">
                <a:solidFill>
                  <a:schemeClr val="tx1"/>
                </a:solidFill>
              </a:rPr>
              <a:t> from the sentence process on that find the goal of sentence by</a:t>
            </a:r>
            <a:r>
              <a:rPr lang="en-GB" i="1" dirty="0">
                <a:solidFill>
                  <a:schemeClr val="tx1"/>
                </a:solidFill>
              </a:rPr>
              <a:t> </a:t>
            </a:r>
            <a:r>
              <a:rPr lang="en-US" i="1" dirty="0">
                <a:solidFill>
                  <a:schemeClr val="tx1"/>
                </a:solidFill>
              </a:rPr>
              <a:t>matching the input sentence from user.</a:t>
            </a:r>
            <a:endParaRPr lang="en-GB" i="1" dirty="0">
              <a:solidFill>
                <a:schemeClr val="tx1"/>
              </a:solidFill>
            </a:endParaRPr>
          </a:p>
          <a:p>
            <a:pPr marL="285750" indent="-285750">
              <a:buFont typeface="Wingdings" panose="05000000000000000000" pitchFamily="2" charset="2"/>
              <a:buChar char="Ø"/>
            </a:pPr>
            <a:r>
              <a:rPr lang="en-US" i="1" dirty="0">
                <a:solidFill>
                  <a:schemeClr val="tx1"/>
                </a:solidFill>
              </a:rPr>
              <a:t>This system can be used by any user who is confused about choosing the </a:t>
            </a:r>
            <a:r>
              <a:rPr lang="en-US" i="1" dirty="0">
                <a:solidFill>
                  <a:schemeClr val="tx1"/>
                </a:solidFill>
                <a:highlight>
                  <a:srgbClr val="00FF00"/>
                </a:highlight>
              </a:rPr>
              <a:t>future career </a:t>
            </a:r>
            <a:r>
              <a:rPr lang="en-US" i="1" dirty="0">
                <a:solidFill>
                  <a:schemeClr val="tx1"/>
                </a:solidFill>
              </a:rPr>
              <a:t>or anyone who wants to know what career they should choose that would be beneficial for them in future. The bot will help the users who have passed</a:t>
            </a:r>
            <a:endParaRPr lang="en-GB" i="1" dirty="0">
              <a:solidFill>
                <a:schemeClr val="tx1"/>
              </a:solidFill>
            </a:endParaRPr>
          </a:p>
          <a:p>
            <a:pPr marL="285750" indent="-285750">
              <a:buFont typeface="Wingdings" panose="05000000000000000000" pitchFamily="2" charset="2"/>
              <a:buChar char="Ø"/>
            </a:pPr>
            <a:r>
              <a:rPr lang="en-US" i="1" dirty="0">
                <a:solidFill>
                  <a:schemeClr val="tx1"/>
                </a:solidFill>
              </a:rPr>
              <a:t>SSC and HSC to select their </a:t>
            </a:r>
            <a:r>
              <a:rPr lang="en-US" i="1" dirty="0">
                <a:solidFill>
                  <a:schemeClr val="tx1"/>
                </a:solidFill>
                <a:highlight>
                  <a:srgbClr val="00FF00"/>
                </a:highlight>
              </a:rPr>
              <a:t>field of interest </a:t>
            </a:r>
            <a:r>
              <a:rPr lang="en-US" i="1" dirty="0">
                <a:solidFill>
                  <a:schemeClr val="tx1"/>
                </a:solidFill>
              </a:rPr>
              <a:t>or a field that would be best for them in order to build up their future.</a:t>
            </a:r>
            <a:endParaRPr lang="en-GB" i="1" dirty="0">
              <a:solidFill>
                <a:schemeClr val="tx1"/>
              </a:solidFill>
            </a:endParaRPr>
          </a:p>
          <a:p>
            <a:r>
              <a:rPr lang="en-US" sz="2000" b="1" dirty="0">
                <a:solidFill>
                  <a:schemeClr val="tx1"/>
                </a:solidFill>
                <a:effectLst>
                  <a:outerShdw blurRad="38100" dist="38100" dir="2700000" algn="tl">
                    <a:srgbClr val="000000">
                      <a:alpha val="43137"/>
                    </a:srgbClr>
                  </a:outerShdw>
                </a:effectLst>
              </a:rPr>
              <a:t>         (NOTE: O</a:t>
            </a:r>
            <a:r>
              <a:rPr lang="en-US" b="1" dirty="0">
                <a:solidFill>
                  <a:schemeClr val="tx1"/>
                </a:solidFill>
                <a:effectLst>
                  <a:outerShdw blurRad="38100" dist="38100" dir="2700000" algn="tl">
                    <a:srgbClr val="000000">
                      <a:alpha val="43137"/>
                    </a:srgbClr>
                  </a:outerShdw>
                </a:effectLst>
              </a:rPr>
              <a:t>ur Chatbot can mimic human responses and Our model passes </a:t>
            </a:r>
            <a:r>
              <a:rPr lang="en-US" b="1" i="1" u="sng" dirty="0">
                <a:solidFill>
                  <a:srgbClr val="FF0000"/>
                </a:solidFill>
                <a:effectLst>
                  <a:outerShdw blurRad="38100" dist="38100" dir="2700000" algn="tl">
                    <a:srgbClr val="000000">
                      <a:alpha val="43137"/>
                    </a:srgbClr>
                  </a:outerShdw>
                </a:effectLst>
              </a:rPr>
              <a:t>TURING TEST</a:t>
            </a:r>
            <a:r>
              <a:rPr lang="en-US" sz="2000" b="1" dirty="0">
                <a:solidFill>
                  <a:schemeClr val="tx1"/>
                </a:solidFill>
                <a:effectLst>
                  <a:outerShdw blurRad="38100" dist="38100" dir="2700000" algn="tl">
                    <a:srgbClr val="000000">
                      <a:alpha val="43137"/>
                    </a:srgbClr>
                  </a:outerShdw>
                </a:effectLst>
              </a:rPr>
              <a:t>)</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US" smtClean="0"/>
              <a:pPr/>
              <a:t>4</a:t>
            </a:fld>
            <a:endParaRPr lang="en-US" dirty="0"/>
          </a:p>
        </p:txBody>
      </p:sp>
      <p:pic>
        <p:nvPicPr>
          <p:cNvPr id="11" name="Picture 10">
            <a:extLst>
              <a:ext uri="{FF2B5EF4-FFF2-40B4-BE49-F238E27FC236}">
                <a16:creationId xmlns:a16="http://schemas.microsoft.com/office/drawing/2014/main" id="{9FB5679F-EA79-4E3C-B3ED-473879F0F643}"/>
              </a:ext>
            </a:extLst>
          </p:cNvPr>
          <p:cNvPicPr/>
          <p:nvPr/>
        </p:nvPicPr>
        <p:blipFill>
          <a:blip r:embed="rId2"/>
          <a:srcRect/>
          <a:stretch>
            <a:fillRect/>
          </a:stretch>
        </p:blipFill>
        <p:spPr bwMode="auto">
          <a:xfrm>
            <a:off x="4501338" y="5189272"/>
            <a:ext cx="2282234" cy="1551770"/>
          </a:xfrm>
          <a:prstGeom prst="rect">
            <a:avLst/>
          </a:prstGeom>
          <a:noFill/>
          <a:ln w="9525">
            <a:noFill/>
            <a:miter lim="800000"/>
            <a:headEnd/>
            <a:tailEnd/>
          </a:ln>
        </p:spPr>
      </p:pic>
    </p:spTree>
    <p:extLst>
      <p:ext uri="{BB962C8B-B14F-4D97-AF65-F5344CB8AC3E}">
        <p14:creationId xmlns:p14="http://schemas.microsoft.com/office/powerpoint/2010/main" val="364070165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8A2EDB-B43F-4E9B-A8D8-32D934826C66}"/>
              </a:ext>
            </a:extLst>
          </p:cNvPr>
          <p:cNvSpPr>
            <a:spLocks noGrp="1"/>
          </p:cNvSpPr>
          <p:nvPr>
            <p:ph type="title"/>
          </p:nvPr>
        </p:nvSpPr>
        <p:spPr>
          <a:xfrm>
            <a:off x="500453" y="-40818"/>
            <a:ext cx="8989917" cy="530208"/>
          </a:xfrm>
        </p:spPr>
        <p:txBody>
          <a:bodyPr>
            <a:normAutofit fontScale="90000"/>
          </a:bodyPr>
          <a:lstStyle/>
          <a:p>
            <a:pPr algn="ctr"/>
            <a:r>
              <a:rPr lang="en-US" sz="3200" b="1" i="1" dirty="0">
                <a:solidFill>
                  <a:srgbClr val="333333"/>
                </a:solidFill>
                <a:effectLst>
                  <a:outerShdw blurRad="38100" dist="38100" dir="2700000" algn="tl">
                    <a:srgbClr val="000000">
                      <a:alpha val="43137"/>
                    </a:srgbClr>
                  </a:outerShdw>
                </a:effectLst>
                <a:latin typeface="Arial Rounded MT Bold" panose="020F0704030504030204" pitchFamily="34" charset="0"/>
              </a:rPr>
              <a:t>                    </a:t>
            </a:r>
            <a:r>
              <a:rPr lang="en-US" sz="2700" b="1" i="1" dirty="0">
                <a:solidFill>
                  <a:srgbClr val="333333"/>
                </a:solidFill>
                <a:effectLst>
                  <a:outerShdw blurRad="38100" dist="38100" dir="2700000" algn="tl">
                    <a:srgbClr val="000000">
                      <a:alpha val="43137"/>
                    </a:srgbClr>
                  </a:outerShdw>
                </a:effectLst>
                <a:latin typeface="Arial Rounded MT Bold" panose="020F0704030504030204" pitchFamily="34" charset="0"/>
              </a:rPr>
              <a:t>D.1   ADVANTAGES</a:t>
            </a:r>
            <a:br>
              <a:rPr lang="en-US" sz="1800" b="1" i="1" dirty="0">
                <a:solidFill>
                  <a:srgbClr val="333333"/>
                </a:solidFill>
                <a:effectLst>
                  <a:outerShdw blurRad="38100" dist="38100" dir="2700000" algn="tl">
                    <a:srgbClr val="000000">
                      <a:alpha val="43137"/>
                    </a:srgbClr>
                  </a:outerShdw>
                </a:effectLst>
                <a:latin typeface="Arial Rounded MT Bold" panose="020F0704030504030204" pitchFamily="34" charset="0"/>
              </a:rPr>
            </a:br>
            <a:br>
              <a:rPr lang="en-US" sz="3200" b="1" i="1" dirty="0">
                <a:solidFill>
                  <a:srgbClr val="333333"/>
                </a:solidFill>
                <a:effectLst>
                  <a:outerShdw blurRad="38100" dist="38100" dir="2700000" algn="tl">
                    <a:srgbClr val="000000">
                      <a:alpha val="43137"/>
                    </a:srgbClr>
                  </a:outerShdw>
                </a:effectLst>
                <a:latin typeface="Arial Rounded MT Bold" panose="020F0704030504030204" pitchFamily="34" charset="0"/>
              </a:rPr>
            </a:br>
            <a:endParaRPr lang="en-IN" sz="1800" b="1" i="1" dirty="0"/>
          </a:p>
        </p:txBody>
      </p:sp>
      <p:sp>
        <p:nvSpPr>
          <p:cNvPr id="2" name="Slide Number Placeholder 1">
            <a:extLst>
              <a:ext uri="{FF2B5EF4-FFF2-40B4-BE49-F238E27FC236}">
                <a16:creationId xmlns:a16="http://schemas.microsoft.com/office/drawing/2014/main" id="{B217D782-A6A4-43A1-8928-B8C7DE2542DF}"/>
              </a:ext>
            </a:extLst>
          </p:cNvPr>
          <p:cNvSpPr>
            <a:spLocks noGrp="1"/>
          </p:cNvSpPr>
          <p:nvPr>
            <p:ph type="sldNum" sz="quarter" idx="12"/>
          </p:nvPr>
        </p:nvSpPr>
        <p:spPr/>
        <p:txBody>
          <a:bodyPr/>
          <a:lstStyle/>
          <a:p>
            <a:fld id="{19B51A1E-902D-48AF-9020-955120F399B6}" type="slidenum">
              <a:rPr lang="en-US" noProof="0" smtClean="0"/>
              <a:pPr/>
              <a:t>5</a:t>
            </a:fld>
            <a:endParaRPr lang="en-US" noProof="0" dirty="0"/>
          </a:p>
        </p:txBody>
      </p:sp>
      <p:sp>
        <p:nvSpPr>
          <p:cNvPr id="3" name="TextBox 2">
            <a:extLst>
              <a:ext uri="{FF2B5EF4-FFF2-40B4-BE49-F238E27FC236}">
                <a16:creationId xmlns:a16="http://schemas.microsoft.com/office/drawing/2014/main" id="{44393434-2371-41BE-AC06-3699F886403D}"/>
              </a:ext>
            </a:extLst>
          </p:cNvPr>
          <p:cNvSpPr txBox="1"/>
          <p:nvPr/>
        </p:nvSpPr>
        <p:spPr>
          <a:xfrm>
            <a:off x="365771" y="424400"/>
            <a:ext cx="11691550" cy="2308324"/>
          </a:xfrm>
          <a:prstGeom prst="rect">
            <a:avLst/>
          </a:prstGeom>
          <a:noFill/>
        </p:spPr>
        <p:txBody>
          <a:bodyPr wrap="square" rtlCol="0">
            <a:spAutoFit/>
          </a:bodyPr>
          <a:lstStyle/>
          <a:p>
            <a:pPr marL="285750" indent="-285750">
              <a:buFont typeface="Wingdings" panose="05000000000000000000" pitchFamily="2" charset="2"/>
              <a:buChar char="ü"/>
            </a:pPr>
            <a:r>
              <a:rPr lang="en-GB" sz="1600" i="1" dirty="0"/>
              <a:t>This system will help the user by answering the career, entertainment and Sports related queries.</a:t>
            </a:r>
          </a:p>
          <a:p>
            <a:pPr marL="285750" indent="-285750">
              <a:buFont typeface="Wingdings" panose="05000000000000000000" pitchFamily="2" charset="2"/>
              <a:buChar char="ü"/>
            </a:pPr>
            <a:endParaRPr lang="en-GB" sz="1600" i="1" dirty="0"/>
          </a:p>
          <a:p>
            <a:pPr marL="285750" indent="-285750">
              <a:buFont typeface="Wingdings" panose="05000000000000000000" pitchFamily="2" charset="2"/>
              <a:buChar char="ü"/>
            </a:pPr>
            <a:r>
              <a:rPr lang="en-GB" sz="1600" i="1" dirty="0"/>
              <a:t>User does not have to follow standard format while asking any queries.</a:t>
            </a:r>
          </a:p>
          <a:p>
            <a:pPr marL="285750" indent="-285750">
              <a:buFont typeface="Wingdings" panose="05000000000000000000" pitchFamily="2" charset="2"/>
              <a:buChar char="ü"/>
            </a:pPr>
            <a:endParaRPr lang="en-GB" sz="1600" i="1" dirty="0"/>
          </a:p>
          <a:p>
            <a:pPr marL="285750" indent="-285750">
              <a:buFont typeface="Wingdings" panose="05000000000000000000" pitchFamily="2" charset="2"/>
              <a:buChar char="ü"/>
            </a:pPr>
            <a:r>
              <a:rPr lang="en-GB" sz="1600" i="1" dirty="0"/>
              <a:t>The built in </a:t>
            </a:r>
            <a:r>
              <a:rPr lang="en-GB" sz="1600" i="1" dirty="0">
                <a:highlight>
                  <a:srgbClr val="00FFFF"/>
                </a:highlight>
              </a:rPr>
              <a:t>artificial intelligence </a:t>
            </a:r>
            <a:r>
              <a:rPr lang="en-GB" sz="1600" i="1" dirty="0"/>
              <a:t>system will carry out all the processing to give suitable answers to the user.</a:t>
            </a:r>
          </a:p>
          <a:p>
            <a:pPr marL="285750" indent="-285750">
              <a:buFont typeface="Wingdings" panose="05000000000000000000" pitchFamily="2" charset="2"/>
              <a:buChar char="ü"/>
            </a:pPr>
            <a:endParaRPr lang="en-GB" sz="1600" i="1" dirty="0"/>
          </a:p>
          <a:p>
            <a:pPr marL="285750" indent="-285750">
              <a:buFont typeface="Wingdings" panose="05000000000000000000" pitchFamily="2" charset="2"/>
              <a:buChar char="ü"/>
            </a:pPr>
            <a:r>
              <a:rPr lang="en-GB" sz="1600" i="1" dirty="0"/>
              <a:t>System uses a </a:t>
            </a:r>
            <a:r>
              <a:rPr lang="en-GB" sz="1600" i="1" dirty="0">
                <a:highlight>
                  <a:srgbClr val="00FFFF"/>
                </a:highlight>
              </a:rPr>
              <a:t>graphical representation </a:t>
            </a:r>
            <a:r>
              <a:rPr lang="en-GB" sz="1600" i="1" dirty="0"/>
              <a:t>of a person speaking while giving answers as a real person would do.</a:t>
            </a:r>
          </a:p>
          <a:p>
            <a:pPr marL="285750" indent="-285750">
              <a:buFont typeface="Wingdings" panose="05000000000000000000" pitchFamily="2" charset="2"/>
              <a:buChar char="ü"/>
            </a:pPr>
            <a:endParaRPr lang="en-GB" sz="1600" i="1" dirty="0"/>
          </a:p>
          <a:p>
            <a:pPr marL="285750" indent="-285750">
              <a:buFont typeface="Wingdings" panose="05000000000000000000" pitchFamily="2" charset="2"/>
              <a:buChar char="ü"/>
            </a:pPr>
            <a:r>
              <a:rPr lang="en-GB" sz="1600" i="1" dirty="0"/>
              <a:t>In future reference we are trying to implement our system that will cover all the </a:t>
            </a:r>
            <a:r>
              <a:rPr lang="en-GB" sz="1600" i="1" dirty="0" err="1">
                <a:highlight>
                  <a:srgbClr val="00FFFF"/>
                </a:highlight>
              </a:rPr>
              <a:t>career,sports</a:t>
            </a:r>
            <a:r>
              <a:rPr lang="en-GB" sz="1600" i="1" dirty="0">
                <a:highlight>
                  <a:srgbClr val="00FFFF"/>
                </a:highlight>
              </a:rPr>
              <a:t> and entertainment fields</a:t>
            </a:r>
            <a:r>
              <a:rPr lang="en-GB" sz="1600" i="1" dirty="0"/>
              <a:t>. </a:t>
            </a:r>
          </a:p>
        </p:txBody>
      </p:sp>
      <p:sp>
        <p:nvSpPr>
          <p:cNvPr id="4" name="TextBox 3">
            <a:extLst>
              <a:ext uri="{FF2B5EF4-FFF2-40B4-BE49-F238E27FC236}">
                <a16:creationId xmlns:a16="http://schemas.microsoft.com/office/drawing/2014/main" id="{A7E57888-4BA6-4F8C-BC2E-D18F05788861}"/>
              </a:ext>
            </a:extLst>
          </p:cNvPr>
          <p:cNvSpPr txBox="1"/>
          <p:nvPr/>
        </p:nvSpPr>
        <p:spPr>
          <a:xfrm>
            <a:off x="365772" y="2695432"/>
            <a:ext cx="11120933" cy="461665"/>
          </a:xfrm>
          <a:prstGeom prst="rect">
            <a:avLst/>
          </a:prstGeom>
          <a:noFill/>
        </p:spPr>
        <p:txBody>
          <a:bodyPr wrap="square" rtlCol="0">
            <a:spAutoFit/>
          </a:bodyPr>
          <a:lstStyle/>
          <a:p>
            <a:pPr algn="ctr"/>
            <a:r>
              <a:rPr lang="en-GB" sz="2400" b="1" i="1" dirty="0">
                <a:effectLst>
                  <a:outerShdw blurRad="38100" dist="38100" dir="2700000" algn="tl">
                    <a:srgbClr val="000000">
                      <a:alpha val="43137"/>
                    </a:srgbClr>
                  </a:outerShdw>
                </a:effectLst>
                <a:latin typeface="Arial Rounded MT Bold" panose="020F0704030504030204" pitchFamily="34" charset="0"/>
              </a:rPr>
              <a:t>D.2  INNOVATION AND DEVELOPMENTS</a:t>
            </a:r>
          </a:p>
        </p:txBody>
      </p:sp>
      <p:sp>
        <p:nvSpPr>
          <p:cNvPr id="5" name="TextBox 4">
            <a:extLst>
              <a:ext uri="{FF2B5EF4-FFF2-40B4-BE49-F238E27FC236}">
                <a16:creationId xmlns:a16="http://schemas.microsoft.com/office/drawing/2014/main" id="{4AB1CA74-A06A-4872-B643-78E9CDCAC125}"/>
              </a:ext>
            </a:extLst>
          </p:cNvPr>
          <p:cNvSpPr txBox="1"/>
          <p:nvPr/>
        </p:nvSpPr>
        <p:spPr>
          <a:xfrm>
            <a:off x="365773" y="3113974"/>
            <a:ext cx="10792046" cy="3785652"/>
          </a:xfrm>
          <a:prstGeom prst="rect">
            <a:avLst/>
          </a:prstGeom>
          <a:noFill/>
        </p:spPr>
        <p:txBody>
          <a:bodyPr wrap="square" rtlCol="0">
            <a:spAutoFit/>
          </a:bodyPr>
          <a:lstStyle/>
          <a:p>
            <a:pPr marL="285750" indent="-285750">
              <a:buFont typeface="Wingdings" panose="05000000000000000000" pitchFamily="2" charset="2"/>
              <a:buChar char="ü"/>
            </a:pPr>
            <a:r>
              <a:rPr lang="en-GB" sz="1600" i="1" dirty="0" err="1"/>
              <a:t>ChatDot</a:t>
            </a:r>
            <a:r>
              <a:rPr lang="en-GB" sz="1600" i="1" dirty="0"/>
              <a:t> has a special feature called </a:t>
            </a:r>
            <a:r>
              <a:rPr lang="en-GB" sz="1600" i="1" dirty="0">
                <a:highlight>
                  <a:srgbClr val="FFFF00"/>
                </a:highlight>
              </a:rPr>
              <a:t>CONNECTIVITY</a:t>
            </a:r>
            <a:r>
              <a:rPr lang="en-GB" sz="1600" i="1" dirty="0"/>
              <a:t> which has the ability to connect the  right people to right person</a:t>
            </a:r>
          </a:p>
          <a:p>
            <a:pPr marL="285750" indent="-285750">
              <a:buFont typeface="Wingdings" panose="05000000000000000000" pitchFamily="2" charset="2"/>
              <a:buChar char="ü"/>
            </a:pPr>
            <a:endParaRPr lang="en-GB" sz="1600" i="1" dirty="0"/>
          </a:p>
          <a:p>
            <a:pPr marL="285750" indent="-285750">
              <a:buFont typeface="Wingdings" panose="05000000000000000000" pitchFamily="2" charset="2"/>
              <a:buChar char="ü"/>
            </a:pPr>
            <a:r>
              <a:rPr lang="en-GB" sz="1600" i="1" dirty="0">
                <a:highlight>
                  <a:srgbClr val="FFFF00"/>
                </a:highlight>
              </a:rPr>
              <a:t>Connectivity</a:t>
            </a:r>
            <a:r>
              <a:rPr lang="en-GB" sz="1600" i="1" dirty="0"/>
              <a:t> allow the user to connect to rightful person which will be a Life Changer for Our Customer</a:t>
            </a:r>
          </a:p>
          <a:p>
            <a:pPr marL="285750" indent="-285750">
              <a:buFont typeface="Wingdings" panose="05000000000000000000" pitchFamily="2" charset="2"/>
              <a:buChar char="ü"/>
            </a:pPr>
            <a:endParaRPr lang="en-GB" sz="1600" i="1" dirty="0"/>
          </a:p>
          <a:p>
            <a:pPr marL="285750" indent="-285750">
              <a:buFont typeface="Wingdings" panose="05000000000000000000" pitchFamily="2" charset="2"/>
              <a:buChar char="ü"/>
            </a:pPr>
            <a:r>
              <a:rPr lang="en-GB" sz="1600" i="1" dirty="0">
                <a:highlight>
                  <a:srgbClr val="FFFF00"/>
                </a:highlight>
              </a:rPr>
              <a:t>Memory Networking </a:t>
            </a:r>
            <a:r>
              <a:rPr lang="en-GB" sz="1600" i="1" dirty="0"/>
              <a:t>is a feature which Combines all The Dataset Of the User Response and Internet Information and Produces the Humanization Output which helps to Clear Turing Test</a:t>
            </a:r>
          </a:p>
          <a:p>
            <a:pPr marL="285750" indent="-285750">
              <a:buFont typeface="Wingdings" panose="05000000000000000000" pitchFamily="2" charset="2"/>
              <a:buChar char="ü"/>
            </a:pPr>
            <a:endParaRPr lang="en-GB" sz="1600" i="1" dirty="0"/>
          </a:p>
          <a:p>
            <a:pPr marL="285750" indent="-285750">
              <a:buFont typeface="Wingdings" panose="05000000000000000000" pitchFamily="2" charset="2"/>
              <a:buChar char="ü"/>
            </a:pPr>
            <a:r>
              <a:rPr lang="en-GB" sz="1600" i="1" dirty="0" err="1"/>
              <a:t>ChatDot</a:t>
            </a:r>
            <a:r>
              <a:rPr lang="en-GB" sz="1600" i="1" dirty="0"/>
              <a:t> Clear the </a:t>
            </a:r>
            <a:r>
              <a:rPr lang="en-GB" sz="1600" i="1" dirty="0">
                <a:highlight>
                  <a:srgbClr val="FFFF00"/>
                </a:highlight>
              </a:rPr>
              <a:t>Turing Test </a:t>
            </a:r>
            <a:r>
              <a:rPr lang="en-GB" sz="1600" i="1" dirty="0"/>
              <a:t>even, Alexa and Siri failed.</a:t>
            </a:r>
          </a:p>
          <a:p>
            <a:pPr marL="285750" indent="-285750">
              <a:buFont typeface="Wingdings" panose="05000000000000000000" pitchFamily="2" charset="2"/>
              <a:buChar char="ü"/>
            </a:pPr>
            <a:endParaRPr lang="en-GB" sz="1600" i="1" dirty="0"/>
          </a:p>
          <a:p>
            <a:pPr marL="285750" indent="-285750">
              <a:buFont typeface="Wingdings" panose="05000000000000000000" pitchFamily="2" charset="2"/>
              <a:buChar char="ü"/>
            </a:pPr>
            <a:r>
              <a:rPr lang="en-GB" sz="1600" i="1" dirty="0" err="1"/>
              <a:t>ChatDot</a:t>
            </a:r>
            <a:r>
              <a:rPr lang="en-GB" sz="1600" i="1" dirty="0"/>
              <a:t> can give </a:t>
            </a:r>
            <a:r>
              <a:rPr lang="en-GB" sz="1600" i="1" dirty="0">
                <a:highlight>
                  <a:srgbClr val="FFFF00"/>
                </a:highlight>
              </a:rPr>
              <a:t>suggestion</a:t>
            </a:r>
            <a:r>
              <a:rPr lang="en-GB" sz="1600" i="1" dirty="0"/>
              <a:t> like best colleges for User and etc can be added accordingly to the user's needs and Rank Prediction.</a:t>
            </a:r>
          </a:p>
          <a:p>
            <a:pPr marL="285750" indent="-285750">
              <a:buFont typeface="Wingdings" panose="05000000000000000000" pitchFamily="2" charset="2"/>
              <a:buChar char="ü"/>
            </a:pPr>
            <a:endParaRPr lang="en-GB" sz="1600" i="1" dirty="0"/>
          </a:p>
          <a:p>
            <a:pPr marL="285750" indent="-285750">
              <a:buFont typeface="Wingdings" panose="05000000000000000000" pitchFamily="2" charset="2"/>
              <a:buChar char="ü"/>
            </a:pPr>
            <a:r>
              <a:rPr lang="en-GB" sz="1600" i="1" dirty="0" err="1"/>
              <a:t>ChatDot</a:t>
            </a:r>
            <a:r>
              <a:rPr lang="en-GB" sz="1600" i="1" dirty="0"/>
              <a:t> also </a:t>
            </a:r>
            <a:r>
              <a:rPr lang="en-GB" sz="1600" i="1" dirty="0">
                <a:highlight>
                  <a:srgbClr val="FFFF00"/>
                </a:highlight>
              </a:rPr>
              <a:t>Mimic</a:t>
            </a:r>
            <a:r>
              <a:rPr lang="en-GB" sz="1600" i="1" dirty="0"/>
              <a:t> the </a:t>
            </a:r>
            <a:r>
              <a:rPr lang="en-GB" sz="1600" i="1" dirty="0">
                <a:highlight>
                  <a:srgbClr val="FFFF00"/>
                </a:highlight>
              </a:rPr>
              <a:t>User Voice </a:t>
            </a:r>
            <a:r>
              <a:rPr lang="en-GB" sz="1600" i="1" dirty="0"/>
              <a:t>and Can act as the User, which Can be Used for messaging, Phone calls Based on the User Permission </a:t>
            </a:r>
          </a:p>
        </p:txBody>
      </p:sp>
    </p:spTree>
    <p:extLst>
      <p:ext uri="{BB962C8B-B14F-4D97-AF65-F5344CB8AC3E}">
        <p14:creationId xmlns:p14="http://schemas.microsoft.com/office/powerpoint/2010/main" val="292681355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F91F-12D4-464F-96DC-92A53A1E2E31}"/>
              </a:ext>
            </a:extLst>
          </p:cNvPr>
          <p:cNvSpPr>
            <a:spLocks noGrp="1"/>
          </p:cNvSpPr>
          <p:nvPr>
            <p:ph type="title"/>
          </p:nvPr>
        </p:nvSpPr>
        <p:spPr>
          <a:xfrm>
            <a:off x="390617" y="266331"/>
            <a:ext cx="8975325" cy="563010"/>
          </a:xfrm>
        </p:spPr>
        <p:txBody>
          <a:bodyPr>
            <a:normAutofit fontScale="90000"/>
          </a:bodyPr>
          <a:lstStyle/>
          <a:p>
            <a:pPr algn="ctr"/>
            <a:r>
              <a:rPr lang="en-IN" sz="3200" b="1" i="1" dirty="0">
                <a:solidFill>
                  <a:schemeClr val="tx1"/>
                </a:solidFill>
                <a:effectLst>
                  <a:outerShdw blurRad="38100" dist="38100" dir="2700000" algn="tl">
                    <a:srgbClr val="000000">
                      <a:alpha val="43137"/>
                    </a:srgbClr>
                  </a:outerShdw>
                </a:effectLst>
                <a:latin typeface="Arial Rounded MT Bold" panose="020F0704030504030204" pitchFamily="34" charset="0"/>
              </a:rPr>
              <a:t>E.  METHODOLOGY AND IMPLEMENTATION</a:t>
            </a:r>
          </a:p>
        </p:txBody>
      </p:sp>
      <p:sp>
        <p:nvSpPr>
          <p:cNvPr id="3" name="Slide Number Placeholder 2">
            <a:extLst>
              <a:ext uri="{FF2B5EF4-FFF2-40B4-BE49-F238E27FC236}">
                <a16:creationId xmlns:a16="http://schemas.microsoft.com/office/drawing/2014/main" id="{1E2D4995-E291-424A-BBF2-7CAF12ED06A0}"/>
              </a:ext>
            </a:extLst>
          </p:cNvPr>
          <p:cNvSpPr>
            <a:spLocks noGrp="1"/>
          </p:cNvSpPr>
          <p:nvPr>
            <p:ph type="sldNum" sz="quarter" idx="12"/>
          </p:nvPr>
        </p:nvSpPr>
        <p:spPr/>
        <p:txBody>
          <a:bodyPr/>
          <a:lstStyle/>
          <a:p>
            <a:fld id="{19B51A1E-902D-48AF-9020-955120F399B6}" type="slidenum">
              <a:rPr lang="en-US" noProof="0" smtClean="0"/>
              <a:pPr/>
              <a:t>6</a:t>
            </a:fld>
            <a:endParaRPr lang="en-US" noProof="0" dirty="0"/>
          </a:p>
        </p:txBody>
      </p:sp>
      <p:sp>
        <p:nvSpPr>
          <p:cNvPr id="5" name="TextBox 4">
            <a:extLst>
              <a:ext uri="{FF2B5EF4-FFF2-40B4-BE49-F238E27FC236}">
                <a16:creationId xmlns:a16="http://schemas.microsoft.com/office/drawing/2014/main" id="{BFD8D19E-CCAA-47FD-A34B-F57EEF5EC620}"/>
              </a:ext>
            </a:extLst>
          </p:cNvPr>
          <p:cNvSpPr txBox="1"/>
          <p:nvPr/>
        </p:nvSpPr>
        <p:spPr>
          <a:xfrm>
            <a:off x="390617" y="1031358"/>
            <a:ext cx="11135076" cy="369332"/>
          </a:xfrm>
          <a:prstGeom prst="rect">
            <a:avLst/>
          </a:prstGeom>
          <a:noFill/>
        </p:spPr>
        <p:txBody>
          <a:bodyPr wrap="square" rtlCol="0">
            <a:spAutoFit/>
          </a:bodyPr>
          <a:lstStyle/>
          <a:p>
            <a:r>
              <a:rPr lang="en-GB" b="1" i="1" dirty="0">
                <a:latin typeface="Arial Rounded MT Bold" panose="020F0704030504030204" pitchFamily="34" charset="0"/>
              </a:rPr>
              <a:t>E.1  ALGORITHM</a:t>
            </a:r>
          </a:p>
        </p:txBody>
      </p:sp>
      <p:sp>
        <p:nvSpPr>
          <p:cNvPr id="6" name="TextBox 5">
            <a:extLst>
              <a:ext uri="{FF2B5EF4-FFF2-40B4-BE49-F238E27FC236}">
                <a16:creationId xmlns:a16="http://schemas.microsoft.com/office/drawing/2014/main" id="{FEB16858-4B6B-4B69-8E91-5A49507E8AE0}"/>
              </a:ext>
            </a:extLst>
          </p:cNvPr>
          <p:cNvSpPr txBox="1"/>
          <p:nvPr/>
        </p:nvSpPr>
        <p:spPr>
          <a:xfrm>
            <a:off x="390617" y="1509823"/>
            <a:ext cx="11081913" cy="1323439"/>
          </a:xfrm>
          <a:prstGeom prst="rect">
            <a:avLst/>
          </a:prstGeom>
          <a:noFill/>
        </p:spPr>
        <p:txBody>
          <a:bodyPr wrap="square" rtlCol="0">
            <a:spAutoFit/>
          </a:bodyPr>
          <a:lstStyle/>
          <a:p>
            <a:pPr marL="342900" indent="-342900">
              <a:buFont typeface="+mj-lt"/>
              <a:buAutoNum type="arabicPeriod"/>
            </a:pPr>
            <a:r>
              <a:rPr lang="en-GB" sz="1600" i="1" dirty="0"/>
              <a:t>First system will take </a:t>
            </a:r>
            <a:r>
              <a:rPr lang="en-GB" sz="1600" i="1" dirty="0">
                <a:highlight>
                  <a:srgbClr val="00FFFF"/>
                </a:highlight>
              </a:rPr>
              <a:t>input</a:t>
            </a:r>
            <a:r>
              <a:rPr lang="en-GB" sz="1600" i="1" dirty="0"/>
              <a:t> from user either in </a:t>
            </a:r>
            <a:r>
              <a:rPr lang="en-GB" sz="1600" i="1" dirty="0">
                <a:highlight>
                  <a:srgbClr val="00FFFF"/>
                </a:highlight>
              </a:rPr>
              <a:t>text or speech or voice format</a:t>
            </a:r>
            <a:r>
              <a:rPr lang="en-GB" sz="1600" i="1" dirty="0"/>
              <a:t>. </a:t>
            </a:r>
          </a:p>
          <a:p>
            <a:pPr marL="342900" indent="-342900">
              <a:buFont typeface="+mj-lt"/>
              <a:buAutoNum type="arabicPeriod"/>
            </a:pPr>
            <a:r>
              <a:rPr lang="en-GB" sz="1600" i="1" dirty="0"/>
              <a:t>The Voice format will be converted to the text format and the text format will be considered as it is.</a:t>
            </a:r>
          </a:p>
          <a:p>
            <a:pPr marL="342900" indent="-342900">
              <a:buFont typeface="+mj-lt"/>
              <a:buAutoNum type="arabicPeriod"/>
            </a:pPr>
            <a:r>
              <a:rPr lang="en-GB" sz="1600" i="1" dirty="0"/>
              <a:t>Process the received queries using the </a:t>
            </a:r>
            <a:r>
              <a:rPr lang="en-GB" sz="1600" i="1" dirty="0">
                <a:highlight>
                  <a:srgbClr val="00FFFF"/>
                </a:highlight>
              </a:rPr>
              <a:t>response generation module </a:t>
            </a:r>
            <a:r>
              <a:rPr lang="en-GB" sz="1600" i="1" dirty="0"/>
              <a:t>which makes use of a </a:t>
            </a:r>
            <a:r>
              <a:rPr lang="en-GB" sz="1600" i="1" dirty="0">
                <a:highlight>
                  <a:srgbClr val="00FF00"/>
                </a:highlight>
              </a:rPr>
              <a:t>data repository.</a:t>
            </a:r>
          </a:p>
          <a:p>
            <a:pPr marL="342900" indent="-342900">
              <a:buFont typeface="+mj-lt"/>
              <a:buAutoNum type="arabicPeriod"/>
            </a:pPr>
            <a:r>
              <a:rPr lang="en-GB" sz="1600" i="1" dirty="0">
                <a:highlight>
                  <a:srgbClr val="00FFFF"/>
                </a:highlight>
              </a:rPr>
              <a:t>Search in Database </a:t>
            </a:r>
            <a:r>
              <a:rPr lang="en-GB" sz="1600" i="1" dirty="0"/>
              <a:t>appropriate answer.</a:t>
            </a:r>
          </a:p>
          <a:p>
            <a:pPr marL="342900" indent="-342900">
              <a:buFont typeface="+mj-lt"/>
              <a:buAutoNum type="arabicPeriod"/>
            </a:pPr>
            <a:r>
              <a:rPr lang="en-GB" sz="1600" i="1" dirty="0">
                <a:highlight>
                  <a:srgbClr val="00FF00"/>
                </a:highlight>
              </a:rPr>
              <a:t>Display result </a:t>
            </a:r>
            <a:r>
              <a:rPr lang="en-GB" sz="1600" i="1" dirty="0"/>
              <a:t>in Speech as well as in Text.</a:t>
            </a:r>
          </a:p>
        </p:txBody>
      </p:sp>
      <p:sp>
        <p:nvSpPr>
          <p:cNvPr id="7" name="TextBox 6">
            <a:extLst>
              <a:ext uri="{FF2B5EF4-FFF2-40B4-BE49-F238E27FC236}">
                <a16:creationId xmlns:a16="http://schemas.microsoft.com/office/drawing/2014/main" id="{77B3FCDD-C6C7-4501-B71E-DB0D2307A5C1}"/>
              </a:ext>
            </a:extLst>
          </p:cNvPr>
          <p:cNvSpPr txBox="1"/>
          <p:nvPr/>
        </p:nvSpPr>
        <p:spPr>
          <a:xfrm>
            <a:off x="390617" y="3136605"/>
            <a:ext cx="11060648" cy="369332"/>
          </a:xfrm>
          <a:prstGeom prst="rect">
            <a:avLst/>
          </a:prstGeom>
          <a:noFill/>
        </p:spPr>
        <p:txBody>
          <a:bodyPr wrap="square" rtlCol="0">
            <a:spAutoFit/>
          </a:bodyPr>
          <a:lstStyle/>
          <a:p>
            <a:r>
              <a:rPr lang="en-GB" b="1" i="1" dirty="0">
                <a:latin typeface="Arial Rounded MT Bold" panose="020F0704030504030204" pitchFamily="34" charset="0"/>
              </a:rPr>
              <a:t>E.2  MODULE</a:t>
            </a:r>
          </a:p>
        </p:txBody>
      </p:sp>
      <p:sp>
        <p:nvSpPr>
          <p:cNvPr id="10" name="TextBox 9">
            <a:extLst>
              <a:ext uri="{FF2B5EF4-FFF2-40B4-BE49-F238E27FC236}">
                <a16:creationId xmlns:a16="http://schemas.microsoft.com/office/drawing/2014/main" id="{88ABF0DE-C014-4883-86F3-203BB4E460B5}"/>
              </a:ext>
            </a:extLst>
          </p:cNvPr>
          <p:cNvSpPr txBox="1"/>
          <p:nvPr/>
        </p:nvSpPr>
        <p:spPr>
          <a:xfrm>
            <a:off x="390617" y="3689498"/>
            <a:ext cx="10986220" cy="2862322"/>
          </a:xfrm>
          <a:prstGeom prst="rect">
            <a:avLst/>
          </a:prstGeom>
          <a:noFill/>
        </p:spPr>
        <p:txBody>
          <a:bodyPr wrap="square" rtlCol="0">
            <a:spAutoFit/>
          </a:bodyPr>
          <a:lstStyle/>
          <a:p>
            <a:pPr marL="285750" indent="-285750">
              <a:buFont typeface="Wingdings" panose="05000000000000000000" pitchFamily="2" charset="2"/>
              <a:buChar char="v"/>
            </a:pPr>
            <a:r>
              <a:rPr lang="en-US" i="1" dirty="0" err="1">
                <a:highlight>
                  <a:srgbClr val="FFFF00"/>
                </a:highlight>
              </a:rPr>
              <a:t>ChatDot</a:t>
            </a:r>
            <a:r>
              <a:rPr lang="en-US" i="1" dirty="0">
                <a:highlight>
                  <a:srgbClr val="FFFF00"/>
                </a:highlight>
              </a:rPr>
              <a:t> </a:t>
            </a:r>
            <a:r>
              <a:rPr lang="en-US" i="1" dirty="0"/>
              <a:t>is a </a:t>
            </a:r>
            <a:r>
              <a:rPr lang="en-US" i="1" dirty="0">
                <a:highlight>
                  <a:srgbClr val="00FF00"/>
                </a:highlight>
              </a:rPr>
              <a:t>Deep Learning based system </a:t>
            </a:r>
            <a:r>
              <a:rPr lang="en-US" i="1" dirty="0"/>
              <a:t>, Users can chat with the bot as if talking to a real career counsellor. </a:t>
            </a:r>
          </a:p>
          <a:p>
            <a:pPr marL="285750" indent="-285750">
              <a:buFont typeface="Wingdings" panose="05000000000000000000" pitchFamily="2" charset="2"/>
              <a:buChar char="v"/>
            </a:pPr>
            <a:r>
              <a:rPr lang="en-US" i="1" dirty="0"/>
              <a:t>This part is the core part of our chat bot system.</a:t>
            </a:r>
          </a:p>
          <a:p>
            <a:pPr marL="285750" indent="-285750">
              <a:buFont typeface="Wingdings" panose="05000000000000000000" pitchFamily="2" charset="2"/>
              <a:buChar char="v"/>
            </a:pPr>
            <a:r>
              <a:rPr lang="en-US" i="1" dirty="0"/>
              <a:t> The artificial intelligence technology is new as well as it will help us to create various interactive system.</a:t>
            </a:r>
          </a:p>
          <a:p>
            <a:pPr marL="285750" indent="-285750">
              <a:buFont typeface="Wingdings" panose="05000000000000000000" pitchFamily="2" charset="2"/>
              <a:buChar char="v"/>
            </a:pPr>
            <a:r>
              <a:rPr lang="en-US" i="1" dirty="0">
                <a:highlight>
                  <a:srgbClr val="FF00FF"/>
                </a:highlight>
              </a:rPr>
              <a:t>AI </a:t>
            </a:r>
            <a:r>
              <a:rPr lang="en-US" i="1" dirty="0"/>
              <a:t>is Categorized into 3 types:</a:t>
            </a:r>
          </a:p>
          <a:p>
            <a:r>
              <a:rPr lang="en-US" i="1" dirty="0"/>
              <a:t>            1. </a:t>
            </a:r>
            <a:r>
              <a:rPr lang="en-US" i="1" dirty="0">
                <a:highlight>
                  <a:srgbClr val="FFFF00"/>
                </a:highlight>
              </a:rPr>
              <a:t>Knowledge Base</a:t>
            </a:r>
          </a:p>
          <a:p>
            <a:r>
              <a:rPr lang="en-US" i="1" dirty="0"/>
              <a:t>            2. </a:t>
            </a:r>
            <a:r>
              <a:rPr lang="en-US" i="1" dirty="0">
                <a:highlight>
                  <a:srgbClr val="00FF00"/>
                </a:highlight>
              </a:rPr>
              <a:t>Machine Learning</a:t>
            </a:r>
          </a:p>
          <a:p>
            <a:r>
              <a:rPr lang="en-US" i="1" dirty="0"/>
              <a:t>            3. </a:t>
            </a:r>
            <a:r>
              <a:rPr lang="en-US" i="1" dirty="0">
                <a:highlight>
                  <a:srgbClr val="00FFFF"/>
                </a:highlight>
              </a:rPr>
              <a:t>Representation Learning</a:t>
            </a:r>
            <a:endParaRPr lang="en-GB" i="1" dirty="0">
              <a:highlight>
                <a:srgbClr val="00FFFF"/>
              </a:highlight>
            </a:endParaRPr>
          </a:p>
          <a:p>
            <a:endParaRPr lang="en-GB" dirty="0"/>
          </a:p>
        </p:txBody>
      </p:sp>
    </p:spTree>
    <p:extLst>
      <p:ext uri="{BB962C8B-B14F-4D97-AF65-F5344CB8AC3E}">
        <p14:creationId xmlns:p14="http://schemas.microsoft.com/office/powerpoint/2010/main" val="384939600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7E5F-E21C-41D6-865C-817CA6DB7D06}"/>
              </a:ext>
            </a:extLst>
          </p:cNvPr>
          <p:cNvSpPr>
            <a:spLocks noGrp="1"/>
          </p:cNvSpPr>
          <p:nvPr>
            <p:ph type="title"/>
          </p:nvPr>
        </p:nvSpPr>
        <p:spPr>
          <a:xfrm>
            <a:off x="318977" y="2211572"/>
            <a:ext cx="10930269" cy="1320800"/>
          </a:xfrm>
        </p:spPr>
        <p:txBody>
          <a:bodyPr>
            <a:normAutofit fontScale="90000"/>
          </a:bodyPr>
          <a:lstStyle/>
          <a:p>
            <a:pPr marL="342900" indent="-342900">
              <a:buFont typeface="Wingdings" panose="05000000000000000000" pitchFamily="2" charset="2"/>
              <a:buChar char="v"/>
            </a:pPr>
            <a:r>
              <a:rPr lang="en-US" sz="2000" i="1" dirty="0">
                <a:solidFill>
                  <a:schemeClr val="tx1"/>
                </a:solidFill>
                <a:highlight>
                  <a:srgbClr val="FF00FF"/>
                </a:highlight>
              </a:rPr>
              <a:t>Text to Speech: </a:t>
            </a:r>
            <a:br>
              <a:rPr lang="en-US" sz="2000" i="1" dirty="0">
                <a:solidFill>
                  <a:schemeClr val="tx1"/>
                </a:solidFill>
              </a:rPr>
            </a:br>
            <a:r>
              <a:rPr lang="en-US" sz="2000" i="1" dirty="0">
                <a:solidFill>
                  <a:schemeClr val="tx1"/>
                </a:solidFill>
              </a:rPr>
              <a:t>The bot also speaks out the answer. Our system will also give output in both format text as well as in voice. Main benefit of audio output is, it is more understandable to user rather than read output</a:t>
            </a:r>
            <a:br>
              <a:rPr lang="en-GB" sz="2000" dirty="0"/>
            </a:br>
            <a:br>
              <a:rPr lang="en-US" sz="2000" dirty="0">
                <a:solidFill>
                  <a:schemeClr val="tx1"/>
                </a:solidFill>
              </a:rPr>
            </a:br>
            <a:br>
              <a:rPr lang="en-US" sz="2000" dirty="0">
                <a:solidFill>
                  <a:schemeClr val="tx1"/>
                </a:solidFill>
              </a:rPr>
            </a:br>
            <a:br>
              <a:rPr lang="en-GB" dirty="0"/>
            </a:br>
            <a:br>
              <a:rPr lang="en-GB" dirty="0"/>
            </a:br>
            <a:endParaRPr lang="en-GB" dirty="0"/>
          </a:p>
        </p:txBody>
      </p:sp>
      <p:sp>
        <p:nvSpPr>
          <p:cNvPr id="3" name="Slide Number Placeholder 2">
            <a:extLst>
              <a:ext uri="{FF2B5EF4-FFF2-40B4-BE49-F238E27FC236}">
                <a16:creationId xmlns:a16="http://schemas.microsoft.com/office/drawing/2014/main" id="{6F351738-CC72-4D86-A913-7C0371BC33BB}"/>
              </a:ext>
            </a:extLst>
          </p:cNvPr>
          <p:cNvSpPr>
            <a:spLocks noGrp="1"/>
          </p:cNvSpPr>
          <p:nvPr>
            <p:ph type="sldNum" sz="quarter" idx="12"/>
          </p:nvPr>
        </p:nvSpPr>
        <p:spPr/>
        <p:txBody>
          <a:bodyPr/>
          <a:lstStyle/>
          <a:p>
            <a:fld id="{19B51A1E-902D-48AF-9020-955120F399B6}" type="slidenum">
              <a:rPr lang="en-US" noProof="0" smtClean="0"/>
              <a:pPr/>
              <a:t>7</a:t>
            </a:fld>
            <a:endParaRPr lang="en-US" noProof="0" dirty="0"/>
          </a:p>
        </p:txBody>
      </p:sp>
      <p:pic>
        <p:nvPicPr>
          <p:cNvPr id="5" name="Picture 4">
            <a:extLst>
              <a:ext uri="{FF2B5EF4-FFF2-40B4-BE49-F238E27FC236}">
                <a16:creationId xmlns:a16="http://schemas.microsoft.com/office/drawing/2014/main" id="{E1427956-09E1-417A-8FF5-E52BEA2222E1}"/>
              </a:ext>
            </a:extLst>
          </p:cNvPr>
          <p:cNvPicPr>
            <a:picLocks noChangeAspect="1"/>
          </p:cNvPicPr>
          <p:nvPr/>
        </p:nvPicPr>
        <p:blipFill>
          <a:blip r:embed="rId2"/>
          <a:stretch>
            <a:fillRect/>
          </a:stretch>
        </p:blipFill>
        <p:spPr>
          <a:xfrm>
            <a:off x="1764618" y="371378"/>
            <a:ext cx="6592220" cy="1840194"/>
          </a:xfrm>
          <a:prstGeom prst="rect">
            <a:avLst/>
          </a:prstGeom>
        </p:spPr>
      </p:pic>
      <p:pic>
        <p:nvPicPr>
          <p:cNvPr id="7" name="Picture 6">
            <a:extLst>
              <a:ext uri="{FF2B5EF4-FFF2-40B4-BE49-F238E27FC236}">
                <a16:creationId xmlns:a16="http://schemas.microsoft.com/office/drawing/2014/main" id="{2E1C05F6-7F3D-4DBF-B813-2227CAF674B8}"/>
              </a:ext>
            </a:extLst>
          </p:cNvPr>
          <p:cNvPicPr>
            <a:picLocks noChangeAspect="1"/>
          </p:cNvPicPr>
          <p:nvPr/>
        </p:nvPicPr>
        <p:blipFill>
          <a:blip r:embed="rId3"/>
          <a:stretch>
            <a:fillRect/>
          </a:stretch>
        </p:blipFill>
        <p:spPr>
          <a:xfrm>
            <a:off x="1860698" y="3349256"/>
            <a:ext cx="7413303" cy="3137367"/>
          </a:xfrm>
          <a:prstGeom prst="rect">
            <a:avLst/>
          </a:prstGeom>
        </p:spPr>
      </p:pic>
    </p:spTree>
    <p:extLst>
      <p:ext uri="{BB962C8B-B14F-4D97-AF65-F5344CB8AC3E}">
        <p14:creationId xmlns:p14="http://schemas.microsoft.com/office/powerpoint/2010/main" val="130781093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9AF82-C5DB-4E2B-A2D1-48E82B8F6055}"/>
              </a:ext>
            </a:extLst>
          </p:cNvPr>
          <p:cNvSpPr>
            <a:spLocks noGrp="1"/>
          </p:cNvSpPr>
          <p:nvPr>
            <p:ph type="title"/>
          </p:nvPr>
        </p:nvSpPr>
        <p:spPr>
          <a:xfrm>
            <a:off x="517845" y="198103"/>
            <a:ext cx="8596668" cy="506819"/>
          </a:xfrm>
        </p:spPr>
        <p:txBody>
          <a:bodyPr>
            <a:normAutofit fontScale="90000"/>
          </a:bodyPr>
          <a:lstStyle/>
          <a:p>
            <a:r>
              <a:rPr lang="en-GB" sz="2800" b="1" i="1" dirty="0">
                <a:solidFill>
                  <a:schemeClr val="tx1"/>
                </a:solidFill>
                <a:latin typeface="Arial Rounded MT Bold" panose="020F0704030504030204" pitchFamily="34" charset="0"/>
              </a:rPr>
              <a:t>E.3  PROCESSING</a:t>
            </a:r>
          </a:p>
        </p:txBody>
      </p:sp>
      <p:sp>
        <p:nvSpPr>
          <p:cNvPr id="3" name="Slide Number Placeholder 2">
            <a:extLst>
              <a:ext uri="{FF2B5EF4-FFF2-40B4-BE49-F238E27FC236}">
                <a16:creationId xmlns:a16="http://schemas.microsoft.com/office/drawing/2014/main" id="{9EEDD100-23F1-4C67-B9DD-9B123D0AB65A}"/>
              </a:ext>
            </a:extLst>
          </p:cNvPr>
          <p:cNvSpPr>
            <a:spLocks noGrp="1"/>
          </p:cNvSpPr>
          <p:nvPr>
            <p:ph type="sldNum" sz="quarter" idx="12"/>
          </p:nvPr>
        </p:nvSpPr>
        <p:spPr/>
        <p:txBody>
          <a:bodyPr/>
          <a:lstStyle/>
          <a:p>
            <a:fld id="{19B51A1E-902D-48AF-9020-955120F399B6}" type="slidenum">
              <a:rPr lang="en-US" noProof="0" smtClean="0"/>
              <a:pPr/>
              <a:t>8</a:t>
            </a:fld>
            <a:endParaRPr lang="en-US" noProof="0" dirty="0"/>
          </a:p>
        </p:txBody>
      </p:sp>
      <p:sp>
        <p:nvSpPr>
          <p:cNvPr id="4" name="TextBox 3">
            <a:extLst>
              <a:ext uri="{FF2B5EF4-FFF2-40B4-BE49-F238E27FC236}">
                <a16:creationId xmlns:a16="http://schemas.microsoft.com/office/drawing/2014/main" id="{655DC1FB-5CB0-4F9C-91FC-24A51D1E8C2C}"/>
              </a:ext>
            </a:extLst>
          </p:cNvPr>
          <p:cNvSpPr txBox="1"/>
          <p:nvPr/>
        </p:nvSpPr>
        <p:spPr>
          <a:xfrm>
            <a:off x="435935" y="967563"/>
            <a:ext cx="7202416" cy="3877985"/>
          </a:xfrm>
          <a:prstGeom prst="rect">
            <a:avLst/>
          </a:prstGeom>
          <a:noFill/>
        </p:spPr>
        <p:txBody>
          <a:bodyPr wrap="square" rtlCol="0">
            <a:spAutoFit/>
          </a:bodyPr>
          <a:lstStyle/>
          <a:p>
            <a:pPr marL="285750" indent="-285750">
              <a:buFont typeface="Wingdings" panose="05000000000000000000" pitchFamily="2" charset="2"/>
              <a:buChar char="v"/>
            </a:pPr>
            <a:r>
              <a:rPr lang="en-GB" sz="1600" b="1" i="1" dirty="0"/>
              <a:t>Methods used in this application is to match the pattern </a:t>
            </a:r>
            <a:r>
              <a:rPr lang="en-GB" sz="1600" b="1" i="1" dirty="0">
                <a:highlight>
                  <a:srgbClr val="00FF00"/>
                </a:highlight>
              </a:rPr>
              <a:t>(pattern-matching</a:t>
            </a:r>
            <a:r>
              <a:rPr lang="en-GB" sz="1600" b="1" i="1" dirty="0"/>
              <a:t>). </a:t>
            </a:r>
          </a:p>
          <a:p>
            <a:pPr marL="285750" indent="-285750">
              <a:buFont typeface="Wingdings" panose="05000000000000000000" pitchFamily="2" charset="2"/>
              <a:buChar char="v"/>
            </a:pPr>
            <a:r>
              <a:rPr lang="en-GB" sz="1600" b="1" i="1" dirty="0"/>
              <a:t>The bot would match the input sentence from the speaker or user with pattern that has existed on the knowledge. </a:t>
            </a:r>
          </a:p>
          <a:p>
            <a:pPr marL="285750" indent="-285750">
              <a:buFont typeface="Wingdings" panose="05000000000000000000" pitchFamily="2" charset="2"/>
              <a:buChar char="v"/>
            </a:pPr>
            <a:r>
              <a:rPr lang="en-GB" sz="1600" b="1" i="1" dirty="0"/>
              <a:t>Each pattern paired with the knowledge of bot which taken from various sources. </a:t>
            </a:r>
          </a:p>
          <a:p>
            <a:pPr marL="285750" indent="-285750">
              <a:buFont typeface="Wingdings" panose="05000000000000000000" pitchFamily="2" charset="2"/>
              <a:buChar char="v"/>
            </a:pPr>
            <a:r>
              <a:rPr lang="en-US" sz="1600" b="1" i="1" dirty="0"/>
              <a:t>It uses different component to </a:t>
            </a:r>
            <a:r>
              <a:rPr lang="en-US" sz="1600" b="1" i="1" dirty="0">
                <a:highlight>
                  <a:srgbClr val="00FF00"/>
                </a:highlight>
              </a:rPr>
              <a:t>interrupt the language </a:t>
            </a:r>
            <a:r>
              <a:rPr lang="en-US" sz="1600" b="1" i="1" dirty="0"/>
              <a:t>and </a:t>
            </a:r>
            <a:r>
              <a:rPr lang="en-US" sz="1600" b="1" i="1" dirty="0">
                <a:highlight>
                  <a:srgbClr val="00FFFF"/>
                </a:highlight>
              </a:rPr>
              <a:t>to track the state of conversation </a:t>
            </a:r>
            <a:r>
              <a:rPr lang="en-US" sz="1600" b="1" i="1" dirty="0"/>
              <a:t>and another one </a:t>
            </a:r>
            <a:r>
              <a:rPr lang="en-US" sz="1600" b="1" i="1" dirty="0">
                <a:highlight>
                  <a:srgbClr val="FFFF00"/>
                </a:highlight>
              </a:rPr>
              <a:t>to generate a response</a:t>
            </a:r>
            <a:endParaRPr lang="en-GB" sz="1600" b="1" i="1" dirty="0">
              <a:highlight>
                <a:srgbClr val="FFFF00"/>
              </a:highlight>
            </a:endParaRPr>
          </a:p>
          <a:p>
            <a:pPr marL="285750" indent="-285750">
              <a:buFont typeface="Wingdings" panose="05000000000000000000" pitchFamily="2" charset="2"/>
              <a:buChar char="v"/>
            </a:pPr>
            <a:r>
              <a:rPr lang="en-US" sz="1600" b="1" i="1" dirty="0"/>
              <a:t>Each of these system would be trained separately and chatbot would collectively use the results from each</a:t>
            </a:r>
            <a:endParaRPr lang="en-GB" sz="1600" b="1" i="1" dirty="0"/>
          </a:p>
          <a:p>
            <a:pPr marL="285750" indent="-285750">
              <a:buFont typeface="Wingdings" panose="05000000000000000000" pitchFamily="2" charset="2"/>
              <a:buChar char="v"/>
            </a:pPr>
            <a:r>
              <a:rPr lang="en-US" sz="1600" b="1" i="1" dirty="0">
                <a:highlight>
                  <a:srgbClr val="FF00FF"/>
                </a:highlight>
              </a:rPr>
              <a:t>END-END MACHINE LEARNING Algorithm</a:t>
            </a:r>
            <a:r>
              <a:rPr lang="en-US" sz="1600" b="1" i="1" dirty="0"/>
              <a:t> is used to Simplify the Above Processes</a:t>
            </a:r>
            <a:endParaRPr lang="en-GB" sz="1600" b="1" i="1" dirty="0"/>
          </a:p>
          <a:p>
            <a:pPr marL="285750" indent="-285750">
              <a:buFont typeface="Wingdings" panose="05000000000000000000" pitchFamily="2" charset="2"/>
              <a:buChar char="v"/>
            </a:pPr>
            <a:r>
              <a:rPr lang="en-GB" b="1" i="1" dirty="0">
                <a:highlight>
                  <a:srgbClr val="FFFF00"/>
                </a:highlight>
              </a:rPr>
              <a:t>Recurrent neural networks</a:t>
            </a:r>
            <a:r>
              <a:rPr lang="en-GB" i="1" dirty="0">
                <a:highlight>
                  <a:srgbClr val="FFFF00"/>
                </a:highlight>
              </a:rPr>
              <a:t> </a:t>
            </a:r>
            <a:r>
              <a:rPr lang="en-GB" i="1" dirty="0"/>
              <a:t>are </a:t>
            </a:r>
            <a:r>
              <a:rPr lang="en-GB" b="1" i="1" dirty="0"/>
              <a:t>used</a:t>
            </a:r>
            <a:r>
              <a:rPr lang="en-GB" i="1" dirty="0"/>
              <a:t> in speech recognition, language translation, stock predictions; It's even </a:t>
            </a:r>
            <a:r>
              <a:rPr lang="en-GB" b="1" i="1" dirty="0"/>
              <a:t>used</a:t>
            </a:r>
            <a:r>
              <a:rPr lang="en-GB" i="1" dirty="0"/>
              <a:t> in image recognition to describe the content in pictures.</a:t>
            </a:r>
          </a:p>
        </p:txBody>
      </p:sp>
      <p:pic>
        <p:nvPicPr>
          <p:cNvPr id="6" name="Picture 5">
            <a:extLst>
              <a:ext uri="{FF2B5EF4-FFF2-40B4-BE49-F238E27FC236}">
                <a16:creationId xmlns:a16="http://schemas.microsoft.com/office/drawing/2014/main" id="{59F1985C-5361-49C1-8703-F98053C1C594}"/>
              </a:ext>
            </a:extLst>
          </p:cNvPr>
          <p:cNvPicPr>
            <a:picLocks noChangeAspect="1"/>
          </p:cNvPicPr>
          <p:nvPr/>
        </p:nvPicPr>
        <p:blipFill>
          <a:blip r:embed="rId2"/>
          <a:stretch>
            <a:fillRect/>
          </a:stretch>
        </p:blipFill>
        <p:spPr>
          <a:xfrm>
            <a:off x="7638351" y="731629"/>
            <a:ext cx="4020111" cy="3067478"/>
          </a:xfrm>
          <a:prstGeom prst="rect">
            <a:avLst/>
          </a:prstGeom>
        </p:spPr>
      </p:pic>
      <p:pic>
        <p:nvPicPr>
          <p:cNvPr id="12" name="Picture 11">
            <a:extLst>
              <a:ext uri="{FF2B5EF4-FFF2-40B4-BE49-F238E27FC236}">
                <a16:creationId xmlns:a16="http://schemas.microsoft.com/office/drawing/2014/main" id="{6EF68102-41FE-4A38-8603-9194C517B920}"/>
              </a:ext>
            </a:extLst>
          </p:cNvPr>
          <p:cNvPicPr>
            <a:picLocks noChangeAspect="1"/>
          </p:cNvPicPr>
          <p:nvPr/>
        </p:nvPicPr>
        <p:blipFill>
          <a:blip r:embed="rId3"/>
          <a:stretch>
            <a:fillRect/>
          </a:stretch>
        </p:blipFill>
        <p:spPr>
          <a:xfrm>
            <a:off x="4152240" y="4357058"/>
            <a:ext cx="4342293" cy="2690037"/>
          </a:xfrm>
          <a:prstGeom prst="rect">
            <a:avLst/>
          </a:prstGeom>
        </p:spPr>
      </p:pic>
      <p:sp>
        <p:nvSpPr>
          <p:cNvPr id="13" name="TextBox 12">
            <a:extLst>
              <a:ext uri="{FF2B5EF4-FFF2-40B4-BE49-F238E27FC236}">
                <a16:creationId xmlns:a16="http://schemas.microsoft.com/office/drawing/2014/main" id="{75379F1D-937A-4436-812B-C131399060DE}"/>
              </a:ext>
            </a:extLst>
          </p:cNvPr>
          <p:cNvSpPr txBox="1"/>
          <p:nvPr/>
        </p:nvSpPr>
        <p:spPr>
          <a:xfrm>
            <a:off x="1127051" y="5332744"/>
            <a:ext cx="3551273" cy="369332"/>
          </a:xfrm>
          <a:prstGeom prst="rect">
            <a:avLst/>
          </a:prstGeom>
          <a:noFill/>
        </p:spPr>
        <p:txBody>
          <a:bodyPr wrap="square" rtlCol="0">
            <a:spAutoFit/>
          </a:bodyPr>
          <a:lstStyle/>
          <a:p>
            <a:r>
              <a:rPr lang="en-GB" b="1" i="1" dirty="0">
                <a:effectLst>
                  <a:outerShdw blurRad="38100" dist="38100" dir="2700000" algn="tl">
                    <a:srgbClr val="000000">
                      <a:alpha val="43137"/>
                    </a:srgbClr>
                  </a:outerShdw>
                </a:effectLst>
              </a:rPr>
              <a:t>Recurrent Neural Network:</a:t>
            </a:r>
          </a:p>
        </p:txBody>
      </p:sp>
    </p:spTree>
    <p:extLst>
      <p:ext uri="{BB962C8B-B14F-4D97-AF65-F5344CB8AC3E}">
        <p14:creationId xmlns:p14="http://schemas.microsoft.com/office/powerpoint/2010/main" val="4677528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E3BB-D607-4394-A7E3-B8B8708A7ED0}"/>
              </a:ext>
            </a:extLst>
          </p:cNvPr>
          <p:cNvSpPr>
            <a:spLocks noGrp="1"/>
          </p:cNvSpPr>
          <p:nvPr>
            <p:ph type="title"/>
          </p:nvPr>
        </p:nvSpPr>
        <p:spPr>
          <a:xfrm>
            <a:off x="294561" y="418214"/>
            <a:ext cx="10667605" cy="365125"/>
          </a:xfrm>
        </p:spPr>
        <p:txBody>
          <a:bodyPr>
            <a:normAutofit fontScale="90000"/>
          </a:bodyPr>
          <a:lstStyle/>
          <a:p>
            <a:r>
              <a:rPr lang="en-GB" sz="1800" b="1" dirty="0">
                <a:solidFill>
                  <a:schemeClr val="tx1"/>
                </a:solidFill>
                <a:latin typeface="Arial Rounded MT Bold" panose="020F0704030504030204" pitchFamily="34" charset="0"/>
              </a:rPr>
              <a:t>STEP 1: DOWNLOAD OUR DATASET:</a:t>
            </a:r>
            <a:br>
              <a:rPr lang="en-GB" sz="1800" b="1" dirty="0">
                <a:solidFill>
                  <a:schemeClr val="tx1"/>
                </a:solidFill>
                <a:latin typeface="Arial Rounded MT Bold" panose="020F0704030504030204" pitchFamily="34" charset="0"/>
              </a:rPr>
            </a:br>
            <a:endParaRPr lang="en-GB" sz="1800" b="1" dirty="0">
              <a:solidFill>
                <a:schemeClr val="tx1"/>
              </a:solidFill>
              <a:latin typeface="Arial Rounded MT Bold" panose="020F0704030504030204" pitchFamily="34" charset="0"/>
            </a:endParaRPr>
          </a:p>
        </p:txBody>
      </p:sp>
      <p:sp>
        <p:nvSpPr>
          <p:cNvPr id="3" name="Slide Number Placeholder 2">
            <a:extLst>
              <a:ext uri="{FF2B5EF4-FFF2-40B4-BE49-F238E27FC236}">
                <a16:creationId xmlns:a16="http://schemas.microsoft.com/office/drawing/2014/main" id="{5A305073-8901-42B6-9DE7-299022BEF8D1}"/>
              </a:ext>
            </a:extLst>
          </p:cNvPr>
          <p:cNvSpPr>
            <a:spLocks noGrp="1"/>
          </p:cNvSpPr>
          <p:nvPr>
            <p:ph type="sldNum" sz="quarter" idx="12"/>
          </p:nvPr>
        </p:nvSpPr>
        <p:spPr/>
        <p:txBody>
          <a:bodyPr/>
          <a:lstStyle/>
          <a:p>
            <a:fld id="{19B51A1E-902D-48AF-9020-955120F399B6}" type="slidenum">
              <a:rPr lang="en-US" noProof="0" smtClean="0"/>
              <a:pPr/>
              <a:t>9</a:t>
            </a:fld>
            <a:endParaRPr lang="en-US" noProof="0" dirty="0"/>
          </a:p>
        </p:txBody>
      </p:sp>
      <p:sp>
        <p:nvSpPr>
          <p:cNvPr id="5" name="TextBox 4">
            <a:extLst>
              <a:ext uri="{FF2B5EF4-FFF2-40B4-BE49-F238E27FC236}">
                <a16:creationId xmlns:a16="http://schemas.microsoft.com/office/drawing/2014/main" id="{1A053BD6-A1C5-4509-83DE-6DD5901F8A86}"/>
              </a:ext>
            </a:extLst>
          </p:cNvPr>
          <p:cNvSpPr txBox="1"/>
          <p:nvPr/>
        </p:nvSpPr>
        <p:spPr>
          <a:xfrm>
            <a:off x="294561" y="783339"/>
            <a:ext cx="7286454" cy="3693319"/>
          </a:xfrm>
          <a:prstGeom prst="rect">
            <a:avLst/>
          </a:prstGeom>
          <a:noFill/>
        </p:spPr>
        <p:txBody>
          <a:bodyPr wrap="square" rtlCol="0">
            <a:spAutoFit/>
          </a:bodyPr>
          <a:lstStyle/>
          <a:p>
            <a:pPr marL="342900" indent="-342900">
              <a:buFont typeface="+mj-lt"/>
              <a:buAutoNum type="arabicPeriod"/>
            </a:pPr>
            <a:r>
              <a:rPr lang="en-GB" i="1" dirty="0"/>
              <a:t>We'll download our </a:t>
            </a:r>
            <a:r>
              <a:rPr lang="en-GB" i="1" dirty="0">
                <a:highlight>
                  <a:srgbClr val="FFFF00"/>
                </a:highlight>
              </a:rPr>
              <a:t>dataset</a:t>
            </a:r>
            <a:r>
              <a:rPr lang="en-GB" i="1" dirty="0"/>
              <a:t> and put it in our data directory.</a:t>
            </a:r>
          </a:p>
          <a:p>
            <a:pPr marL="342900" indent="-342900">
              <a:buFont typeface="+mj-lt"/>
              <a:buAutoNum type="arabicPeriod"/>
            </a:pPr>
            <a:r>
              <a:rPr lang="en-GB" i="1" dirty="0"/>
              <a:t>Next we'll want to split our data into two different sets for training.</a:t>
            </a:r>
          </a:p>
          <a:p>
            <a:pPr marL="342900" indent="-342900">
              <a:buFont typeface="+mj-lt"/>
              <a:buAutoNum type="arabicPeriod"/>
            </a:pPr>
            <a:r>
              <a:rPr lang="en-GB" i="1" dirty="0"/>
              <a:t>We'll call one set </a:t>
            </a:r>
            <a:r>
              <a:rPr lang="en-GB" i="1" dirty="0">
                <a:highlight>
                  <a:srgbClr val="FF00FF"/>
                </a:highlight>
              </a:rPr>
              <a:t>"encoder data“ </a:t>
            </a:r>
            <a:r>
              <a:rPr lang="en-GB" i="1" dirty="0"/>
              <a:t>and the other set </a:t>
            </a:r>
            <a:r>
              <a:rPr lang="en-GB" i="1" dirty="0">
                <a:highlight>
                  <a:srgbClr val="00FF00"/>
                </a:highlight>
              </a:rPr>
              <a:t>"decoder data."</a:t>
            </a:r>
          </a:p>
          <a:p>
            <a:pPr marL="342900" indent="-342900">
              <a:buFont typeface="+mj-lt"/>
              <a:buAutoNum type="arabicPeriod"/>
            </a:pPr>
            <a:r>
              <a:rPr lang="en-GB" i="1" dirty="0"/>
              <a:t>The encoder data will be the text from one side of the conversation.</a:t>
            </a:r>
          </a:p>
          <a:p>
            <a:pPr marL="342900" indent="-342900">
              <a:buFont typeface="+mj-lt"/>
              <a:buAutoNum type="arabicPeriod"/>
            </a:pPr>
            <a:r>
              <a:rPr lang="en-GB" i="1" dirty="0"/>
              <a:t>The decoder data will be the responses.</a:t>
            </a:r>
          </a:p>
          <a:p>
            <a:pPr marL="342900" indent="-342900">
              <a:buFont typeface="+mj-lt"/>
              <a:buAutoNum type="arabicPeriod"/>
            </a:pPr>
            <a:r>
              <a:rPr lang="en-GB" i="1" dirty="0"/>
              <a:t>Then we'll want to </a:t>
            </a:r>
            <a:r>
              <a:rPr lang="en-GB" i="1" dirty="0">
                <a:highlight>
                  <a:srgbClr val="00FFFF"/>
                </a:highlight>
              </a:rPr>
              <a:t>tokenize our data </a:t>
            </a:r>
            <a:r>
              <a:rPr lang="en-GB" i="1" dirty="0"/>
              <a:t>and give each token and integer ID.</a:t>
            </a:r>
          </a:p>
          <a:p>
            <a:pPr marL="342900" indent="-342900">
              <a:buFont typeface="+mj-lt"/>
              <a:buAutoNum type="arabicPeriod"/>
            </a:pPr>
            <a:r>
              <a:rPr lang="en-GB" i="1" dirty="0">
                <a:highlight>
                  <a:srgbClr val="FF00FF"/>
                </a:highlight>
              </a:rPr>
              <a:t>"Tokenizing" </a:t>
            </a:r>
            <a:r>
              <a:rPr lang="en-GB" i="1" dirty="0"/>
              <a:t>means taking each sentence , Once our data is properly formatted.</a:t>
            </a:r>
          </a:p>
          <a:p>
            <a:endParaRPr lang="en-GB" dirty="0"/>
          </a:p>
        </p:txBody>
      </p:sp>
      <p:sp>
        <p:nvSpPr>
          <p:cNvPr id="6" name="TextBox 5">
            <a:extLst>
              <a:ext uri="{FF2B5EF4-FFF2-40B4-BE49-F238E27FC236}">
                <a16:creationId xmlns:a16="http://schemas.microsoft.com/office/drawing/2014/main" id="{3249545E-AF6A-41FA-8696-A397B5A8873E}"/>
              </a:ext>
            </a:extLst>
          </p:cNvPr>
          <p:cNvSpPr txBox="1"/>
          <p:nvPr/>
        </p:nvSpPr>
        <p:spPr>
          <a:xfrm>
            <a:off x="294560" y="4137624"/>
            <a:ext cx="10954687" cy="369332"/>
          </a:xfrm>
          <a:prstGeom prst="rect">
            <a:avLst/>
          </a:prstGeom>
          <a:noFill/>
        </p:spPr>
        <p:txBody>
          <a:bodyPr wrap="square" rtlCol="0">
            <a:spAutoFit/>
          </a:bodyPr>
          <a:lstStyle/>
          <a:p>
            <a:r>
              <a:rPr lang="en-GB" b="1" dirty="0">
                <a:latin typeface="Arial Rounded MT Bold" panose="020F0704030504030204" pitchFamily="34" charset="0"/>
              </a:rPr>
              <a:t>STEP 2: CREATE OUR MODEL:</a:t>
            </a:r>
          </a:p>
        </p:txBody>
      </p:sp>
      <p:sp>
        <p:nvSpPr>
          <p:cNvPr id="7" name="TextBox 6">
            <a:extLst>
              <a:ext uri="{FF2B5EF4-FFF2-40B4-BE49-F238E27FC236}">
                <a16:creationId xmlns:a16="http://schemas.microsoft.com/office/drawing/2014/main" id="{097E00B4-FFBA-4EBE-9B88-B102268A76D9}"/>
              </a:ext>
            </a:extLst>
          </p:cNvPr>
          <p:cNvSpPr txBox="1"/>
          <p:nvPr/>
        </p:nvSpPr>
        <p:spPr>
          <a:xfrm>
            <a:off x="294560" y="4476658"/>
            <a:ext cx="6967478" cy="1754326"/>
          </a:xfrm>
          <a:prstGeom prst="rect">
            <a:avLst/>
          </a:prstGeom>
          <a:noFill/>
        </p:spPr>
        <p:txBody>
          <a:bodyPr wrap="square" rtlCol="0">
            <a:spAutoFit/>
          </a:bodyPr>
          <a:lstStyle/>
          <a:p>
            <a:pPr marL="342900" indent="-342900">
              <a:buFont typeface="+mj-lt"/>
              <a:buAutoNum type="arabicPeriod"/>
            </a:pPr>
            <a:r>
              <a:rPr lang="en-GB" i="1" dirty="0"/>
              <a:t>We can define our own function for this that takes our </a:t>
            </a:r>
            <a:r>
              <a:rPr lang="en-GB" i="1" dirty="0">
                <a:highlight>
                  <a:srgbClr val="FFFF00"/>
                </a:highlight>
              </a:rPr>
              <a:t>tokenized encoder and decoder data </a:t>
            </a:r>
            <a:r>
              <a:rPr lang="en-GB" i="1" dirty="0"/>
              <a:t>as its parameters.</a:t>
            </a:r>
          </a:p>
          <a:p>
            <a:pPr marL="342900" indent="-342900">
              <a:buFont typeface="+mj-lt"/>
              <a:buAutoNum type="arabicPeriod"/>
            </a:pPr>
            <a:r>
              <a:rPr lang="en-GB" i="1" dirty="0"/>
              <a:t>Our function is going to return </a:t>
            </a:r>
            <a:r>
              <a:rPr lang="en-GB" i="1" dirty="0">
                <a:highlight>
                  <a:srgbClr val="00FFFF"/>
                </a:highlight>
              </a:rPr>
              <a:t>TensorFlow's built-in sequence-to-sequence model</a:t>
            </a:r>
            <a:r>
              <a:rPr lang="en-GB" i="1" dirty="0"/>
              <a:t> with what's called the embedding attention mechanism.</a:t>
            </a:r>
          </a:p>
          <a:p>
            <a:pPr marL="342900" indent="-342900">
              <a:buFont typeface="+mj-lt"/>
              <a:buAutoNum type="arabicPeriod"/>
            </a:pPr>
            <a:r>
              <a:rPr lang="en-GB" i="1" dirty="0"/>
              <a:t>Let's break down what the F this means.</a:t>
            </a:r>
          </a:p>
        </p:txBody>
      </p:sp>
      <p:pic>
        <p:nvPicPr>
          <p:cNvPr id="9" name="Picture 8">
            <a:extLst>
              <a:ext uri="{FF2B5EF4-FFF2-40B4-BE49-F238E27FC236}">
                <a16:creationId xmlns:a16="http://schemas.microsoft.com/office/drawing/2014/main" id="{1BCEABF7-3219-4318-9687-D51E348C5702}"/>
              </a:ext>
            </a:extLst>
          </p:cNvPr>
          <p:cNvPicPr>
            <a:picLocks noChangeAspect="1"/>
          </p:cNvPicPr>
          <p:nvPr/>
        </p:nvPicPr>
        <p:blipFill>
          <a:blip r:embed="rId2"/>
          <a:stretch>
            <a:fillRect/>
          </a:stretch>
        </p:blipFill>
        <p:spPr>
          <a:xfrm>
            <a:off x="6953693" y="209025"/>
            <a:ext cx="5238307" cy="2638793"/>
          </a:xfrm>
          <a:prstGeom prst="rect">
            <a:avLst/>
          </a:prstGeom>
        </p:spPr>
      </p:pic>
      <p:pic>
        <p:nvPicPr>
          <p:cNvPr id="19" name="Picture 18">
            <a:extLst>
              <a:ext uri="{FF2B5EF4-FFF2-40B4-BE49-F238E27FC236}">
                <a16:creationId xmlns:a16="http://schemas.microsoft.com/office/drawing/2014/main" id="{35F02517-C51F-49D8-861F-153601ED89F9}"/>
              </a:ext>
            </a:extLst>
          </p:cNvPr>
          <p:cNvPicPr>
            <a:picLocks noChangeAspect="1"/>
          </p:cNvPicPr>
          <p:nvPr/>
        </p:nvPicPr>
        <p:blipFill>
          <a:blip r:embed="rId3"/>
          <a:stretch>
            <a:fillRect/>
          </a:stretch>
        </p:blipFill>
        <p:spPr>
          <a:xfrm>
            <a:off x="7241571" y="3371918"/>
            <a:ext cx="4347120" cy="3277057"/>
          </a:xfrm>
          <a:prstGeom prst="rect">
            <a:avLst/>
          </a:prstGeom>
        </p:spPr>
      </p:pic>
    </p:spTree>
    <p:extLst>
      <p:ext uri="{BB962C8B-B14F-4D97-AF65-F5344CB8AC3E}">
        <p14:creationId xmlns:p14="http://schemas.microsoft.com/office/powerpoint/2010/main" val="1050053523"/>
      </p:ext>
    </p:extLst>
  </p:cSld>
  <p:clrMapOvr>
    <a:masterClrMapping/>
  </p:clrMapOvr>
  <p:transition spd="slow">
    <p:wip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930687-51F2-44C8-9CE6-D1B3D6E17522}">
  <ds:schemaRefs>
    <ds:schemaRef ds:uri="http://schemas.microsoft.com/sharepoint/v3/contenttype/forms"/>
  </ds:schemaRefs>
</ds:datastoreItem>
</file>

<file path=customXml/itemProps2.xml><?xml version="1.0" encoding="utf-8"?>
<ds:datastoreItem xmlns:ds="http://schemas.openxmlformats.org/officeDocument/2006/customXml" ds:itemID="{A861FE8A-8F15-409F-AF62-619C69C0D537}">
  <ds:schemaRefs>
    <ds:schemaRef ds:uri="http://schemas.microsoft.com/office/2006/metadata/properties"/>
    <ds:schemaRef ds:uri="http://purl.org/dc/terms/"/>
    <ds:schemaRef ds:uri="71af3243-3dd4-4a8d-8c0d-dd76da1f02a5"/>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purl.org/dc/dcmitype/"/>
    <ds:schemaRef ds:uri="16c05727-aa75-4e4a-9b5f-8a80a1165891"/>
    <ds:schemaRef ds:uri="http://purl.org/dc/elements/1.1/"/>
  </ds:schemaRefs>
</ds:datastoreItem>
</file>

<file path=customXml/itemProps3.xml><?xml version="1.0" encoding="utf-8"?>
<ds:datastoreItem xmlns:ds="http://schemas.openxmlformats.org/officeDocument/2006/customXml" ds:itemID="{29AE7CBC-C35C-4FA9-B339-59E31F30C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1607</Words>
  <Application>Microsoft Office PowerPoint</Application>
  <PresentationFormat>Widescreen</PresentationFormat>
  <Paragraphs>135</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Arial Rounded MT Bold</vt:lpstr>
      <vt:lpstr>Calibri</vt:lpstr>
      <vt:lpstr>Gill Sans Ultra Bold</vt:lpstr>
      <vt:lpstr>Helvetica Neue</vt:lpstr>
      <vt:lpstr>Times New Roman</vt:lpstr>
      <vt:lpstr>Trebuchet MS</vt:lpstr>
      <vt:lpstr>Wingdings</vt:lpstr>
      <vt:lpstr>Wingdings 3</vt:lpstr>
      <vt:lpstr>Facet</vt:lpstr>
      <vt:lpstr>PowerPoint Presentation</vt:lpstr>
      <vt:lpstr>PowerPoint Presentation</vt:lpstr>
      <vt:lpstr>C.  TECHNOLOGY STACK:</vt:lpstr>
      <vt:lpstr>            PROPOSED SOLUTION</vt:lpstr>
      <vt:lpstr>                    D.1   ADVANTAGES  </vt:lpstr>
      <vt:lpstr>E.  METHODOLOGY AND IMPLEMENTATION</vt:lpstr>
      <vt:lpstr>Text to Speech:  The bot also speaks out the answer. Our system will also give output in both format text as well as in voice. Main benefit of audio output is, it is more understandable to user rather than read output     </vt:lpstr>
      <vt:lpstr>E.3  PROCESSING</vt:lpstr>
      <vt:lpstr>STEP 1: DOWNLOAD OUR DATASET: </vt:lpstr>
      <vt:lpstr>4. A sequence-to-sequence model consists of two recurrent neural networks. 5. One recurrent net is the encoder. 6. Its job is to create an internal representation of the sentence its given, which we can call a "context vector." 7. This is a statistical value that represents that sentence. The other recurrent net is the decoder. 8. Its job is to, given a context vector, output the associated words. The type of recurrent net we'll be using is called a "long short-term memory network." 9. This type of network can remember words from far back in the sequence and, because we're dealing with large sequences, our attention mechanism helps the decoder selectively look at the parts of the sequence that are most relevant for more accuracy. 10. So our model will be able to create context vectors for existing questions and responses and it'll know to associate a certain type of question with a certain type of response. So, once we create our model, we can train it </vt:lpstr>
      <vt:lpstr>STEP 3: TRAIN OUR MODEL:</vt:lpstr>
      <vt:lpstr>F. FLOWCHART</vt:lpstr>
      <vt:lpstr>G. BREAK IT DOWN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2019-09-18T18:52:34Z</dcterms:created>
  <dcterms:modified xsi:type="dcterms:W3CDTF">2020-03-04T15:02:44Z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